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5" r:id="rId2"/>
    <p:sldId id="261" r:id="rId3"/>
    <p:sldId id="263" r:id="rId4"/>
    <p:sldId id="306" r:id="rId5"/>
    <p:sldId id="307" r:id="rId6"/>
    <p:sldId id="264" r:id="rId7"/>
    <p:sldId id="299" r:id="rId8"/>
    <p:sldId id="319" r:id="rId9"/>
    <p:sldId id="265" r:id="rId10"/>
    <p:sldId id="266" r:id="rId11"/>
    <p:sldId id="267" r:id="rId12"/>
    <p:sldId id="322" r:id="rId13"/>
    <p:sldId id="309" r:id="rId14"/>
    <p:sldId id="310" r:id="rId15"/>
    <p:sldId id="268" r:id="rId16"/>
    <p:sldId id="311" r:id="rId17"/>
    <p:sldId id="312" r:id="rId18"/>
    <p:sldId id="257" r:id="rId19"/>
    <p:sldId id="313" r:id="rId20"/>
    <p:sldId id="314" r:id="rId21"/>
    <p:sldId id="315" r:id="rId22"/>
    <p:sldId id="259" r:id="rId23"/>
    <p:sldId id="260" r:id="rId24"/>
    <p:sldId id="316" r:id="rId25"/>
    <p:sldId id="262" r:id="rId26"/>
    <p:sldId id="317" r:id="rId27"/>
    <p:sldId id="323" r:id="rId28"/>
    <p:sldId id="318" r:id="rId29"/>
    <p:sldId id="282" r:id="rId30"/>
    <p:sldId id="271" r:id="rId31"/>
  </p:sldIdLst>
  <p:sldSz cx="9144000" cy="6858000" type="screen4x3"/>
  <p:notesSz cx="6877050" cy="100012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D5FF5D"/>
    <a:srgbClr val="F8FD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0256" autoAdjust="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A0C41F-9C66-4BD1-9267-80B099CEE9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725" y="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4999038" cy="374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51388"/>
            <a:ext cx="55022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725" y="9499600"/>
            <a:ext cx="297973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42" tIns="48221" rIns="96442" bIns="4822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70DDD63B-3A71-4A73-AFD1-44FD285D50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DDD63B-3A71-4A73-AFD1-44FD285D5063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D3F810-72E0-497F-B52D-BDFA5BB0CC51}" type="slidenum">
              <a:rPr lang="es-ES" smtClean="0"/>
              <a:pPr/>
              <a:t>29</a:t>
            </a:fld>
            <a:endParaRPr lang="es-ES" smtClean="0"/>
          </a:p>
        </p:txBody>
      </p:sp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14</a:t>
            </a:r>
          </a:p>
        </p:txBody>
      </p:sp>
      <p:sp>
        <p:nvSpPr>
          <p:cNvPr id="64517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8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451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452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52F529-3E2D-473A-861E-BF30C073074E}" type="slidenum">
              <a:rPr lang="es-ES" smtClean="0"/>
              <a:pPr/>
              <a:t>30</a:t>
            </a:fld>
            <a:endParaRPr lang="es-ES" smtClean="0"/>
          </a:p>
        </p:txBody>
      </p:sp>
      <p:sp>
        <p:nvSpPr>
          <p:cNvPr id="65539" name="Rectangle 2"/>
          <p:cNvSpPr>
            <a:spLocks noChangeArrowheads="1"/>
          </p:cNvSpPr>
          <p:nvPr/>
        </p:nvSpPr>
        <p:spPr bwMode="auto">
          <a:xfrm>
            <a:off x="3897313" y="0"/>
            <a:ext cx="2979737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0" name="Rectangle 3"/>
          <p:cNvSpPr>
            <a:spLocks noChangeArrowheads="1"/>
          </p:cNvSpPr>
          <p:nvPr/>
        </p:nvSpPr>
        <p:spPr bwMode="auto">
          <a:xfrm>
            <a:off x="3897313" y="9501188"/>
            <a:ext cx="2979737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5438" tIns="46881" rIns="95438" bIns="46881" anchor="b"/>
          <a:lstStyle/>
          <a:p>
            <a:pPr algn="r" defTabSz="965200" eaLnBrk="0" hangingPunct="0"/>
            <a:r>
              <a:rPr lang="es-ES" sz="1300" u="sng"/>
              <a:t>3</a:t>
            </a:r>
          </a:p>
        </p:txBody>
      </p:sp>
      <p:sp>
        <p:nvSpPr>
          <p:cNvPr id="65541" name="Rectangle 4"/>
          <p:cNvSpPr>
            <a:spLocks noChangeArrowheads="1"/>
          </p:cNvSpPr>
          <p:nvPr/>
        </p:nvSpPr>
        <p:spPr bwMode="auto">
          <a:xfrm>
            <a:off x="0" y="9501188"/>
            <a:ext cx="2979738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2" name="Rectangle 5"/>
          <p:cNvSpPr>
            <a:spLocks noChangeArrowheads="1"/>
          </p:cNvSpPr>
          <p:nvPr/>
        </p:nvSpPr>
        <p:spPr bwMode="auto">
          <a:xfrm>
            <a:off x="0" y="0"/>
            <a:ext cx="2979738" cy="500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5543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57238"/>
            <a:ext cx="4983162" cy="3736975"/>
          </a:xfrm>
          <a:ln w="12700" cap="flat"/>
        </p:spPr>
      </p:sp>
      <p:sp>
        <p:nvSpPr>
          <p:cNvPr id="6554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7575" y="4751388"/>
            <a:ext cx="5041900" cy="4500562"/>
          </a:xfrm>
          <a:noFill/>
          <a:ln/>
        </p:spPr>
        <p:txBody>
          <a:bodyPr lIns="95438" tIns="46881" rIns="95438" bIns="46881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148D6-8BB4-4F18-8794-5F7465607F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C01E-01A0-43E6-8D75-1BE30D3F15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D0EB-70FB-4FE0-AAAA-C407080BDE5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20C9-BD27-4DC2-A842-DEAF47B7B5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3D8F5-9FBB-4AFC-B822-FEDA1481DA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FC9DA-4067-4BA0-B66E-D78E909233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01A69-61AA-4441-BBAC-67613C6516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58626-E009-48EB-8BA1-37D21CA732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E460C-AF00-429D-97D1-91E075A079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E8C2F-6C9E-468E-8C7F-251F70F909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24C3-F009-4656-87BB-F02E2F3F3D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ABF3D-4F0A-44FB-87C4-3055CBF870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9F2D3-83E8-45AD-9254-74364A66AC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7D3FFC-107C-4D51-A45D-E2BEC2FDF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METABOLISMO DEL GLUCOGENO</a:t>
            </a:r>
            <a:endParaRPr lang="es-ES" sz="3600" b="1" smtClean="0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79388" y="2276475"/>
            <a:ext cx="2735262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BIOSINTESIS</a:t>
            </a:r>
            <a:endParaRPr lang="es-ES" sz="2800" b="1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79388" y="4005263"/>
            <a:ext cx="3168650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DEGRADACION</a:t>
            </a:r>
            <a:endParaRPr lang="es-ES" sz="2800" b="1"/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4787900" y="3933825"/>
            <a:ext cx="3600450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0000FF"/>
                </a:solidFill>
              </a:rPr>
              <a:t>GLUCOGENOLISIS</a:t>
            </a:r>
            <a:endParaRPr lang="es-ES" sz="2800" b="1">
              <a:solidFill>
                <a:srgbClr val="0000FF"/>
              </a:solidFill>
            </a:endParaRP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500563" y="2205038"/>
            <a:ext cx="4608512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0000FF"/>
                </a:solidFill>
              </a:rPr>
              <a:t>GLUCOGENO-GENESIS</a:t>
            </a:r>
            <a:endParaRPr lang="es-ES" sz="2800" b="1">
              <a:solidFill>
                <a:srgbClr val="0000FF"/>
              </a:solidFill>
            </a:endParaRPr>
          </a:p>
        </p:txBody>
      </p:sp>
      <p:sp>
        <p:nvSpPr>
          <p:cNvPr id="7175" name="AutoShape 9"/>
          <p:cNvSpPr>
            <a:spLocks noChangeArrowheads="1"/>
          </p:cNvSpPr>
          <p:nvPr/>
        </p:nvSpPr>
        <p:spPr bwMode="auto">
          <a:xfrm>
            <a:off x="3132138" y="2349500"/>
            <a:ext cx="1152525" cy="360363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176" name="AutoShape 10"/>
          <p:cNvSpPr>
            <a:spLocks noChangeArrowheads="1"/>
          </p:cNvSpPr>
          <p:nvPr/>
        </p:nvSpPr>
        <p:spPr bwMode="auto">
          <a:xfrm>
            <a:off x="3492500" y="4005263"/>
            <a:ext cx="1152525" cy="360362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395288" y="5013325"/>
            <a:ext cx="8208962" cy="1382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/>
              <a:t>La síntesis y degradación de glucógeno está cuidadosamente regulada entre sí para cumplir con las necesidades energéticas de la célula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dirty="0" err="1" smtClean="0"/>
              <a:t>Regulacion</a:t>
            </a:r>
            <a:r>
              <a:rPr lang="es-ES" dirty="0" smtClean="0"/>
              <a:t> covalente de la </a:t>
            </a:r>
            <a:r>
              <a:rPr lang="es-ES" sz="3200" b="1" i="1" dirty="0" smtClean="0"/>
              <a:t>GLUCOGENO FOSFORILASA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dirty="0" smtClean="0"/>
          </a:p>
          <a:p>
            <a:pPr eaLnBrk="1" hangingPunct="1"/>
            <a:r>
              <a:rPr lang="es-ES" dirty="0" smtClean="0"/>
              <a:t>Es activa cuando está </a:t>
            </a:r>
            <a:r>
              <a:rPr lang="es-ES" dirty="0" err="1" smtClean="0"/>
              <a:t>fosforilada</a:t>
            </a:r>
            <a:endParaRPr lang="es-ES" dirty="0" smtClean="0"/>
          </a:p>
          <a:p>
            <a:pPr eaLnBrk="1" hangingPunct="1">
              <a:buFontTx/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Es inactiva cuando está </a:t>
            </a:r>
            <a:r>
              <a:rPr lang="es-ES" dirty="0" err="1" smtClean="0"/>
              <a:t>desfosforilada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142860"/>
            <a:ext cx="8389967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4000" dirty="0" smtClean="0"/>
              <a:t>Esquema de la </a:t>
            </a:r>
            <a:r>
              <a:rPr lang="es-ES" sz="4000" dirty="0" err="1" smtClean="0"/>
              <a:t>regulacion</a:t>
            </a:r>
            <a:r>
              <a:rPr lang="es-ES" sz="4000" dirty="0" smtClean="0"/>
              <a:t> covalente de la </a:t>
            </a:r>
            <a:r>
              <a:rPr lang="es-ES" sz="4000" i="1" dirty="0" smtClean="0"/>
              <a:t>glucógeno </a:t>
            </a:r>
            <a:r>
              <a:rPr lang="es-ES" sz="4000" i="1" dirty="0" err="1" smtClean="0"/>
              <a:t>fosforilasa</a:t>
            </a:r>
            <a:endParaRPr lang="es-ES" sz="4000" i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800" b="1" i="1" smtClean="0">
                <a:solidFill>
                  <a:srgbClr val="FF0000"/>
                </a:solidFill>
              </a:rPr>
              <a:t>FOSFORILASA (b)		FOSFORILASA (a)</a:t>
            </a:r>
          </a:p>
          <a:p>
            <a:pPr eaLnBrk="1" hangingPunct="1">
              <a:buFontTx/>
              <a:buNone/>
            </a:pPr>
            <a:r>
              <a:rPr lang="es-ES" sz="2800" b="1" i="1" smtClean="0">
                <a:solidFill>
                  <a:srgbClr val="FF0000"/>
                </a:solidFill>
              </a:rPr>
              <a:t>        </a:t>
            </a:r>
            <a:r>
              <a:rPr lang="es-ES" sz="2800" b="1" i="1" smtClean="0"/>
              <a:t>(inactiva)			  	 (activa)</a:t>
            </a:r>
            <a:endParaRPr lang="es-ES" sz="2800" b="1" i="1" smtClean="0">
              <a:solidFill>
                <a:srgbClr val="FF0000"/>
              </a:solidFill>
            </a:endParaRP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395288" y="2708275"/>
            <a:ext cx="1223962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1619250" y="2708275"/>
            <a:ext cx="1223963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1619250" y="400526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395288" y="400526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5508625" y="299561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6661150" y="2995613"/>
            <a:ext cx="1223963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5653088" y="364331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6805613" y="3643313"/>
            <a:ext cx="1223962" cy="649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5726113" y="2708275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6397" name="Oval 13"/>
          <p:cNvSpPr>
            <a:spLocks noChangeArrowheads="1"/>
          </p:cNvSpPr>
          <p:nvPr/>
        </p:nvSpPr>
        <p:spPr bwMode="auto">
          <a:xfrm>
            <a:off x="7742238" y="2852738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6398" name="Oval 14"/>
          <p:cNvSpPr>
            <a:spLocks noChangeArrowheads="1"/>
          </p:cNvSpPr>
          <p:nvPr/>
        </p:nvSpPr>
        <p:spPr bwMode="auto">
          <a:xfrm>
            <a:off x="5510213" y="4149725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6399" name="Oval 15"/>
          <p:cNvSpPr>
            <a:spLocks noChangeArrowheads="1"/>
          </p:cNvSpPr>
          <p:nvPr/>
        </p:nvSpPr>
        <p:spPr bwMode="auto">
          <a:xfrm>
            <a:off x="7885113" y="4076700"/>
            <a:ext cx="431800" cy="3587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solidFill>
                  <a:srgbClr val="0000FF"/>
                </a:solidFill>
                <a:cs typeface="Arial" charset="0"/>
              </a:rPr>
              <a:t>P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3203575" y="371633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3492500" y="3716338"/>
            <a:ext cx="503238" cy="288925"/>
          </a:xfrm>
          <a:custGeom>
            <a:avLst/>
            <a:gdLst>
              <a:gd name="T0" fmla="*/ 5861697 w 21600"/>
              <a:gd name="T1" fmla="*/ 0 h 21600"/>
              <a:gd name="T2" fmla="*/ 1465564 w 21600"/>
              <a:gd name="T3" fmla="*/ 1932360 h 21600"/>
              <a:gd name="T4" fmla="*/ 5861697 w 21600"/>
              <a:gd name="T5" fmla="*/ 966173 h 21600"/>
              <a:gd name="T6" fmla="*/ 13190032 w 21600"/>
              <a:gd name="T7" fmla="*/ 1932360 h 21600"/>
              <a:gd name="T8" fmla="*/ 10258902 w 21600"/>
              <a:gd name="T9" fmla="*/ 2898533 h 21600"/>
              <a:gd name="T10" fmla="*/ 7327798 w 21600"/>
              <a:gd name="T11" fmla="*/ 193236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402" name="Oval 18"/>
          <p:cNvSpPr>
            <a:spLocks noChangeArrowheads="1"/>
          </p:cNvSpPr>
          <p:nvPr/>
        </p:nvSpPr>
        <p:spPr bwMode="auto">
          <a:xfrm>
            <a:off x="3995738" y="3933825"/>
            <a:ext cx="1008062" cy="57467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cs typeface="Arial" charset="0"/>
              </a:rPr>
              <a:t>ADP</a:t>
            </a:r>
          </a:p>
        </p:txBody>
      </p:sp>
      <p:sp>
        <p:nvSpPr>
          <p:cNvPr id="16403" name="Oval 19"/>
          <p:cNvSpPr>
            <a:spLocks noChangeArrowheads="1"/>
          </p:cNvSpPr>
          <p:nvPr/>
        </p:nvSpPr>
        <p:spPr bwMode="auto">
          <a:xfrm>
            <a:off x="2987675" y="3933825"/>
            <a:ext cx="1008063" cy="574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cs typeface="Arial" charset="0"/>
              </a:rPr>
              <a:t>ATP</a:t>
            </a:r>
          </a:p>
        </p:txBody>
      </p:sp>
      <p:sp>
        <p:nvSpPr>
          <p:cNvPr id="16404" name="AutoShape 20"/>
          <p:cNvSpPr>
            <a:spLocks noChangeArrowheads="1"/>
          </p:cNvSpPr>
          <p:nvPr/>
        </p:nvSpPr>
        <p:spPr bwMode="auto">
          <a:xfrm rot="-1222515">
            <a:off x="3594100" y="3206750"/>
            <a:ext cx="288925" cy="503238"/>
          </a:xfrm>
          <a:prstGeom prst="upArrow">
            <a:avLst>
              <a:gd name="adj1" fmla="val 50000"/>
              <a:gd name="adj2" fmla="val 435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405" name="Rectangle 21" descr="20%"/>
          <p:cNvSpPr>
            <a:spLocks noChangeArrowheads="1"/>
          </p:cNvSpPr>
          <p:nvPr/>
        </p:nvSpPr>
        <p:spPr bwMode="auto">
          <a:xfrm>
            <a:off x="3492500" y="2636838"/>
            <a:ext cx="935038" cy="576262"/>
          </a:xfrm>
          <a:prstGeom prst="rect">
            <a:avLst/>
          </a:prstGeom>
          <a:pattFill prst="pct20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2400" b="1">
                <a:cs typeface="Arial" charset="0"/>
              </a:rPr>
              <a:t>4 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47813" y="333375"/>
            <a:ext cx="1368425" cy="649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Adrenalina</a:t>
            </a:r>
          </a:p>
          <a:p>
            <a:r>
              <a:rPr lang="es-AR" b="1">
                <a:latin typeface="Times New Roman" pitchFamily="18" charset="0"/>
              </a:rPr>
              <a:t>Glucagón</a:t>
            </a:r>
            <a:endParaRPr lang="es-ES" b="1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1943100" cy="4333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Adenilato ciclasa</a:t>
            </a:r>
            <a:endParaRPr lang="es-ES" b="1" i="1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55650" y="2206625"/>
            <a:ext cx="647700" cy="4318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ATP</a:t>
            </a:r>
            <a:endParaRPr lang="es-ES" b="1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627313" y="2205038"/>
            <a:ext cx="865187" cy="5762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AMP</a:t>
            </a:r>
          </a:p>
          <a:p>
            <a:r>
              <a:rPr lang="es-AR" b="1">
                <a:latin typeface="Times New Roman" pitchFamily="18" charset="0"/>
              </a:rPr>
              <a:t>cíclico</a:t>
            </a:r>
            <a:endParaRPr lang="es-ES" b="1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084888" y="2349500"/>
            <a:ext cx="1008062" cy="4318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5’ AMP</a:t>
            </a:r>
            <a:endParaRPr lang="es-ES" b="1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24075" y="3213100"/>
            <a:ext cx="2160588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Proteína quinasa A</a:t>
            </a:r>
            <a:endParaRPr lang="es-E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755650" y="3860800"/>
            <a:ext cx="1439863" cy="86518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Fosforilasa</a:t>
            </a:r>
          </a:p>
          <a:p>
            <a:r>
              <a:rPr lang="es-AR" b="1" i="1">
                <a:latin typeface="Times New Roman" pitchFamily="18" charset="0"/>
              </a:rPr>
              <a:t>quinasa b</a:t>
            </a:r>
          </a:p>
          <a:p>
            <a:r>
              <a:rPr lang="es-AR" b="1" i="1">
                <a:solidFill>
                  <a:srgbClr val="FF0000"/>
                </a:solidFill>
                <a:latin typeface="Times New Roman" pitchFamily="18" charset="0"/>
              </a:rPr>
              <a:t>(inactiva)</a:t>
            </a:r>
            <a:endParaRPr lang="es-ES" i="1">
              <a:solidFill>
                <a:srgbClr val="FF0000"/>
              </a:solidFill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067175" y="3860800"/>
            <a:ext cx="1368425" cy="865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Fosforilasa</a:t>
            </a:r>
          </a:p>
          <a:p>
            <a:r>
              <a:rPr lang="es-AR" b="1" i="1">
                <a:latin typeface="Times New Roman" pitchFamily="18" charset="0"/>
              </a:rPr>
              <a:t>quinasa a</a:t>
            </a:r>
          </a:p>
          <a:p>
            <a:r>
              <a:rPr lang="es-AR" b="1" i="1">
                <a:solidFill>
                  <a:schemeClr val="accent2"/>
                </a:solidFill>
                <a:latin typeface="Times New Roman" pitchFamily="18" charset="0"/>
              </a:rPr>
              <a:t>(activa)</a:t>
            </a:r>
            <a:endParaRPr lang="es-ES" i="1">
              <a:solidFill>
                <a:schemeClr val="accent2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411413" y="5084763"/>
            <a:ext cx="1512887" cy="865187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Glucógeno Fosforilasa b</a:t>
            </a:r>
          </a:p>
          <a:p>
            <a:r>
              <a:rPr lang="es-AR" b="1" i="1">
                <a:solidFill>
                  <a:srgbClr val="FF0000"/>
                </a:solidFill>
                <a:latin typeface="Times New Roman" pitchFamily="18" charset="0"/>
              </a:rPr>
              <a:t>(inactiva)</a:t>
            </a:r>
            <a:endParaRPr lang="es-ES">
              <a:solidFill>
                <a:srgbClr val="FF0000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580063" y="5084763"/>
            <a:ext cx="1584325" cy="865187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Glucógeno</a:t>
            </a:r>
          </a:p>
          <a:p>
            <a:r>
              <a:rPr lang="es-AR" b="1" i="1">
                <a:latin typeface="Times New Roman" pitchFamily="18" charset="0"/>
              </a:rPr>
              <a:t>Fosforilasa a</a:t>
            </a:r>
          </a:p>
          <a:p>
            <a:r>
              <a:rPr lang="es-AR" b="1" i="1">
                <a:solidFill>
                  <a:schemeClr val="accent2"/>
                </a:solidFill>
                <a:latin typeface="Times New Roman" pitchFamily="18" charset="0"/>
              </a:rPr>
              <a:t>(activa)</a:t>
            </a:r>
            <a:endParaRPr lang="es-ES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11188" y="6308725"/>
            <a:ext cx="1439862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INSULINA</a:t>
            </a:r>
            <a:endParaRPr lang="es-ES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779838" y="6308725"/>
            <a:ext cx="1943100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Proteína fosfatasa </a:t>
            </a:r>
            <a:endParaRPr lang="es-E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124075" y="98107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2987675" y="27813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619250" y="2492375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4067175" y="2565400"/>
            <a:ext cx="16573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908175" y="1916113"/>
            <a:ext cx="0" cy="5048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3132138" y="3644900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2339975" y="443706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2339975" y="3933825"/>
            <a:ext cx="5762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ATP</a:t>
            </a:r>
            <a:endParaRPr lang="es-ES"/>
          </a:p>
        </p:txBody>
      </p:sp>
      <p:sp>
        <p:nvSpPr>
          <p:cNvPr id="2072" name="Oval 24"/>
          <p:cNvSpPr>
            <a:spLocks noChangeArrowheads="1"/>
          </p:cNvSpPr>
          <p:nvPr/>
        </p:nvSpPr>
        <p:spPr bwMode="auto">
          <a:xfrm>
            <a:off x="3276600" y="3933825"/>
            <a:ext cx="5762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ADP</a:t>
            </a:r>
            <a:endParaRPr lang="es-ES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2916238" y="4292600"/>
            <a:ext cx="431800" cy="144463"/>
          </a:xfrm>
          <a:prstGeom prst="curvedUpArrow">
            <a:avLst>
              <a:gd name="adj1" fmla="val 59780"/>
              <a:gd name="adj2" fmla="val 119560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4211638" y="5661025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4211638" y="5876925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4067175" y="5157788"/>
            <a:ext cx="5762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ATP</a:t>
            </a:r>
            <a:endParaRPr lang="es-ES"/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4932363" y="5157788"/>
            <a:ext cx="576262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ADP</a:t>
            </a:r>
            <a:endParaRPr lang="es-ES"/>
          </a:p>
        </p:txBody>
      </p:sp>
      <p:sp>
        <p:nvSpPr>
          <p:cNvPr id="2078" name="AutoShape 30"/>
          <p:cNvSpPr>
            <a:spLocks noChangeArrowheads="1"/>
          </p:cNvSpPr>
          <p:nvPr/>
        </p:nvSpPr>
        <p:spPr bwMode="auto">
          <a:xfrm>
            <a:off x="4572000" y="5516563"/>
            <a:ext cx="431800" cy="144462"/>
          </a:xfrm>
          <a:prstGeom prst="curvedUpArrow">
            <a:avLst>
              <a:gd name="adj1" fmla="val 59780"/>
              <a:gd name="adj2" fmla="val 119561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268538" y="6524625"/>
            <a:ext cx="143986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4859338" y="5948363"/>
            <a:ext cx="0" cy="360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4067175" y="5949950"/>
            <a:ext cx="360363" cy="2889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Pi</a:t>
            </a:r>
            <a:endParaRPr lang="es-ES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H="1">
            <a:off x="4427538" y="5949950"/>
            <a:ext cx="1444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2339975" y="981075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>
                <a:solidFill>
                  <a:srgbClr val="0000FF"/>
                </a:solidFill>
              </a:rPr>
              <a:t>+</a:t>
            </a:r>
            <a:endParaRPr lang="es-ES">
              <a:solidFill>
                <a:srgbClr val="0000FF"/>
              </a:solidFill>
            </a:endParaRPr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3132138" y="28527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>
                <a:solidFill>
                  <a:srgbClr val="0000FF"/>
                </a:solidFill>
              </a:rPr>
              <a:t>+</a:t>
            </a:r>
            <a:endParaRPr lang="es-ES"/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3924300" y="2060575"/>
            <a:ext cx="19431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Fosfodiesterasa</a:t>
            </a:r>
            <a:endParaRPr lang="es-ES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4787900" y="4797425"/>
            <a:ext cx="0" cy="719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3492500" y="260350"/>
            <a:ext cx="5472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b="1" u="sng"/>
              <a:t>MECANISMO “en cascada” DE ACTIVACIÓN DE </a:t>
            </a:r>
            <a:r>
              <a:rPr lang="es-AR" b="1" i="1" u="sng"/>
              <a:t>GLUCOGENO FOSFORILASA</a:t>
            </a:r>
            <a:endParaRPr lang="es-ES" b="1" i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 descr="25%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07375" cy="4897437"/>
          </a:xfrm>
          <a:pattFill prst="pct25">
            <a:fgClr>
              <a:srgbClr val="00FFFF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b="1" u="sng" dirty="0" smtClean="0"/>
              <a:t>Cuando BAJAN los niveles de glucosa sanguínea</a:t>
            </a:r>
            <a:endParaRPr lang="es-MX" sz="2800" b="1" u="sng" dirty="0" smtClean="0"/>
          </a:p>
          <a:p>
            <a:pPr eaLnBrk="1" hangingPunct="1">
              <a:buFontTx/>
              <a:buNone/>
            </a:pPr>
            <a:endParaRPr lang="es-ES" sz="2800" b="1" u="sng" dirty="0" smtClean="0"/>
          </a:p>
          <a:p>
            <a:pPr eaLnBrk="1" hangingPunct="1"/>
            <a:r>
              <a:rPr lang="es-ES" sz="2800" b="1" dirty="0" smtClean="0"/>
              <a:t>Se libera </a:t>
            </a:r>
            <a:r>
              <a:rPr lang="es-ES" sz="2800" b="1" dirty="0" err="1" smtClean="0"/>
              <a:t>glucagón</a:t>
            </a:r>
            <a:r>
              <a:rPr lang="es-MX" sz="2800" b="1" dirty="0" smtClean="0"/>
              <a:t> del páncreas</a:t>
            </a:r>
          </a:p>
          <a:p>
            <a:pPr eaLnBrk="1" hangingPunct="1"/>
            <a:endParaRPr lang="es-ES" sz="2800" b="1" dirty="0" smtClean="0"/>
          </a:p>
          <a:p>
            <a:pPr eaLnBrk="1" hangingPunct="1"/>
            <a:r>
              <a:rPr lang="es-ES" sz="2800" b="1" dirty="0" smtClean="0"/>
              <a:t>Se activa la </a:t>
            </a:r>
            <a:r>
              <a:rPr lang="es-ES" sz="2800" b="1" dirty="0" err="1" smtClean="0"/>
              <a:t>adenilato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ciclasa</a:t>
            </a:r>
            <a:r>
              <a:rPr lang="es-ES" sz="2800" b="1" dirty="0" smtClean="0"/>
              <a:t> y en consecuencia la </a:t>
            </a:r>
            <a:r>
              <a:rPr lang="es-ES" sz="2800" b="1" dirty="0" err="1" smtClean="0"/>
              <a:t>glucógenolisis</a:t>
            </a:r>
            <a:r>
              <a:rPr lang="es-ES" sz="2800" b="1" dirty="0" smtClean="0"/>
              <a:t>.</a:t>
            </a:r>
            <a:endParaRPr lang="es-MX" sz="2800" b="1" dirty="0" smtClean="0"/>
          </a:p>
          <a:p>
            <a:pPr eaLnBrk="1" hangingPunct="1">
              <a:buFontTx/>
              <a:buNone/>
            </a:pPr>
            <a:endParaRPr lang="es-ES" sz="2800" b="1" dirty="0" smtClean="0"/>
          </a:p>
          <a:p>
            <a:pPr eaLnBrk="1" hangingPunct="1"/>
            <a:r>
              <a:rPr lang="es-ES" sz="2800" b="1" dirty="0" smtClean="0"/>
              <a:t>Sobre   glucosa 6-fosfato actúa una fosfatasa y  se libera glucosa libre en sangre.</a:t>
            </a:r>
            <a:endParaRPr lang="es-MX" sz="2800" b="1" dirty="0" smtClean="0"/>
          </a:p>
          <a:p>
            <a:pPr eaLnBrk="1" hangingPunct="1">
              <a:buFontTx/>
              <a:buNone/>
            </a:pPr>
            <a:endParaRPr lang="es-ES" sz="2800" b="1" dirty="0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>
          <a:solidFill>
            <a:srgbClr val="CCFFFF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Cuando y como se regula en HIGADO??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9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93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9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9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9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9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build="p" animBg="1"/>
      <p:bldP spid="993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 descr="25%"/>
          <p:cNvSpPr>
            <a:spLocks noChangeArrowheads="1"/>
          </p:cNvSpPr>
          <p:nvPr/>
        </p:nvSpPr>
        <p:spPr bwMode="auto">
          <a:xfrm>
            <a:off x="468313" y="765175"/>
            <a:ext cx="7559675" cy="4926013"/>
          </a:xfrm>
          <a:prstGeom prst="rect">
            <a:avLst/>
          </a:prstGeom>
          <a:pattFill prst="pct25">
            <a:fgClr>
              <a:srgbClr val="00FF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ES" sz="3200" u="sng"/>
              <a:t>Cuando </a:t>
            </a:r>
            <a:r>
              <a:rPr lang="es-ES" sz="3200" b="1" u="sng"/>
              <a:t>AUMENTAN </a:t>
            </a:r>
            <a:r>
              <a:rPr lang="es-ES" sz="3200" u="sng"/>
              <a:t>los niveles de glucosa sanguíne</a:t>
            </a:r>
            <a:r>
              <a:rPr lang="es-MX" sz="3200" u="sng"/>
              <a:t>a</a:t>
            </a:r>
          </a:p>
          <a:p>
            <a:pPr marL="342900" indent="-342900" algn="ctr">
              <a:spcBef>
                <a:spcPct val="20000"/>
              </a:spcBef>
            </a:pPr>
            <a:endParaRPr lang="es-ES" sz="3200" u="sng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MX" sz="3200"/>
          </a:p>
          <a:p>
            <a:pPr marL="342900" indent="-342900">
              <a:spcBef>
                <a:spcPct val="20000"/>
              </a:spcBef>
            </a:pPr>
            <a:endParaRPr lang="es-ES" sz="3200"/>
          </a:p>
          <a:p>
            <a:pPr marL="342900" indent="-342900">
              <a:spcBef>
                <a:spcPct val="20000"/>
              </a:spcBef>
            </a:pPr>
            <a:endParaRPr lang="es-ES" sz="3200"/>
          </a:p>
          <a:p>
            <a:pPr marL="342900" indent="-342900">
              <a:spcBef>
                <a:spcPct val="20000"/>
              </a:spcBef>
            </a:pPr>
            <a:endParaRPr lang="es-ES" sz="3200"/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685800" y="1981200"/>
            <a:ext cx="7086600" cy="3516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/>
              <a:t>Se libera Insulina </a:t>
            </a:r>
            <a:r>
              <a:rPr lang="es-MX" sz="3200"/>
              <a:t>del páncreas</a:t>
            </a:r>
          </a:p>
          <a:p>
            <a:pPr>
              <a:spcBef>
                <a:spcPct val="50000"/>
              </a:spcBef>
            </a:pPr>
            <a:endParaRPr lang="es-ES" sz="3200"/>
          </a:p>
          <a:p>
            <a:pPr>
              <a:spcBef>
                <a:spcPct val="50000"/>
              </a:spcBef>
            </a:pPr>
            <a:r>
              <a:rPr lang="es-ES" sz="3200"/>
              <a:t>Se estimula la actividad fosfatasa</a:t>
            </a:r>
            <a:endParaRPr lang="es-MX" sz="3200"/>
          </a:p>
          <a:p>
            <a:pPr>
              <a:spcBef>
                <a:spcPct val="50000"/>
              </a:spcBef>
            </a:pPr>
            <a:endParaRPr lang="es-MX" sz="3200"/>
          </a:p>
          <a:p>
            <a:pPr>
              <a:spcBef>
                <a:spcPct val="50000"/>
              </a:spcBef>
            </a:pPr>
            <a:r>
              <a:rPr lang="es-ES" sz="3200"/>
              <a:t>Se inhibe la glucógeno fosforilasa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animBg="1" autoUpdateAnimBg="0"/>
      <p:bldP spid="1003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2FAFC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COMO SE REGULA EN MUSCULO??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2800" b="1" smtClean="0"/>
              <a:t>Cuando el músculo necesita una rápida provisión de energía</a:t>
            </a:r>
            <a:r>
              <a:rPr lang="es-ES" sz="2800" smtClean="0"/>
              <a:t> (carrera, estados estrés emocional, agresión física)</a:t>
            </a:r>
          </a:p>
          <a:p>
            <a:pPr eaLnBrk="1" hangingPunct="1"/>
            <a:r>
              <a:rPr lang="es-ES" sz="2800" smtClean="0">
                <a:solidFill>
                  <a:schemeClr val="accent2"/>
                </a:solidFill>
              </a:rPr>
              <a:t>Aumentan los niveles de AMP</a:t>
            </a:r>
          </a:p>
          <a:p>
            <a:pPr eaLnBrk="1" hangingPunct="1"/>
            <a:endParaRPr lang="es-ES" sz="2800" smtClean="0">
              <a:solidFill>
                <a:schemeClr val="accent2"/>
              </a:solidFill>
            </a:endParaRPr>
          </a:p>
          <a:p>
            <a:pPr eaLnBrk="1" hangingPunct="1"/>
            <a:r>
              <a:rPr lang="es-ES" sz="2800" smtClean="0">
                <a:solidFill>
                  <a:schemeClr val="accent2"/>
                </a:solidFill>
              </a:rPr>
              <a:t>Se libera ADRENALINA </a:t>
            </a:r>
          </a:p>
          <a:p>
            <a:pPr eaLnBrk="1" hangingPunct="1"/>
            <a:endParaRPr lang="es-ES" sz="2800" smtClean="0">
              <a:solidFill>
                <a:schemeClr val="accent2"/>
              </a:solidFill>
            </a:endParaRPr>
          </a:p>
          <a:p>
            <a:pPr eaLnBrk="1" hangingPunct="1"/>
            <a:r>
              <a:rPr lang="es-ES" sz="2800" b="1" smtClean="0">
                <a:solidFill>
                  <a:schemeClr val="accent2"/>
                </a:solidFill>
              </a:rPr>
              <a:t>Se activa la enzima y se libera glucosa-1-fosfato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MX" smtClean="0"/>
              <a:t>Biosintesis de carbohidratos</a:t>
            </a:r>
            <a:endParaRPr lang="es-ES" smtClean="0"/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258888" y="2133600"/>
            <a:ext cx="3889375" cy="5286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/>
              <a:t>- Gluconeogénesis</a:t>
            </a:r>
            <a:endParaRPr lang="es-ES" sz="2800" b="1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116013" y="3644900"/>
            <a:ext cx="4464050" cy="5286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/>
              <a:t>- Glucogeno-génesis</a:t>
            </a:r>
            <a:endParaRPr lang="es-ES" sz="2800" b="1"/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468313" y="4868863"/>
            <a:ext cx="7696200" cy="9556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 i="1">
                <a:solidFill>
                  <a:srgbClr val="0000FF"/>
                </a:solidFill>
                <a:latin typeface="Times New Roman" pitchFamily="18" charset="0"/>
              </a:rPr>
              <a:t>Los procesos de biosíntesis no son nunca la simple inversion de las correspondientes rutas catabólicas</a:t>
            </a:r>
            <a:endParaRPr lang="es-ES" sz="2800" b="1" i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nimBg="1"/>
      <p:bldP spid="101379" grpId="0" animBg="1"/>
      <p:bldP spid="101380" grpId="0" animBg="1"/>
      <p:bldP spid="10138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Oval 2" descr="25%"/>
          <p:cNvSpPr>
            <a:spLocks noChangeArrowheads="1"/>
          </p:cNvSpPr>
          <p:nvPr/>
        </p:nvSpPr>
        <p:spPr bwMode="auto">
          <a:xfrm>
            <a:off x="4953000" y="4652963"/>
            <a:ext cx="4191000" cy="1676400"/>
          </a:xfrm>
          <a:prstGeom prst="ellipse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2403" name="Text Box 3" descr="25%"/>
          <p:cNvSpPr txBox="1">
            <a:spLocks noChangeArrowheads="1"/>
          </p:cNvSpPr>
          <p:nvPr/>
        </p:nvSpPr>
        <p:spPr bwMode="auto">
          <a:xfrm>
            <a:off x="838200" y="3276600"/>
            <a:ext cx="6705600" cy="83185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 i="1"/>
              <a:t>Proceso activo después de una ingesta rica en Hidratos de Carbono</a:t>
            </a:r>
            <a:endParaRPr lang="es-ES" sz="2400" b="1" i="1"/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331913" y="1700213"/>
            <a:ext cx="6913562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 i="1"/>
              <a:t>Tiene lugar principalmente en los animales superiores.</a:t>
            </a:r>
            <a:endParaRPr lang="es-ES" sz="3200" b="1" i="1"/>
          </a:p>
        </p:txBody>
      </p:sp>
      <p:sp>
        <p:nvSpPr>
          <p:cNvPr id="102405" name="Text Box 5" descr="25%"/>
          <p:cNvSpPr txBox="1">
            <a:spLocks noChangeArrowheads="1"/>
          </p:cNvSpPr>
          <p:nvPr/>
        </p:nvSpPr>
        <p:spPr bwMode="auto">
          <a:xfrm>
            <a:off x="971550" y="4365625"/>
            <a:ext cx="2743200" cy="198437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 dirty="0"/>
              <a:t>PRECURSORES: 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s-AR" sz="2400" b="1" dirty="0"/>
              <a:t>GLUCOSA	         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s-AR" sz="2400" b="1" dirty="0">
                <a:solidFill>
                  <a:srgbClr val="00B050"/>
                </a:solidFill>
              </a:rPr>
              <a:t>LACTATO	          ALANINA</a:t>
            </a:r>
            <a:endParaRPr lang="es-ES" sz="2400" b="1" dirty="0">
              <a:solidFill>
                <a:srgbClr val="00B050"/>
              </a:solidFill>
            </a:endParaRP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6096000" y="4876800"/>
            <a:ext cx="2667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/>
              <a:t>GLU        Glu-6-P                </a:t>
            </a:r>
          </a:p>
          <a:p>
            <a:pPr>
              <a:spcBef>
                <a:spcPct val="50000"/>
              </a:spcBef>
            </a:pPr>
            <a:r>
              <a:rPr lang="es-AR" sz="2400" b="1"/>
              <a:t>                Glu-1-P</a:t>
            </a:r>
            <a:endParaRPr lang="es-ES" sz="2400" b="1"/>
          </a:p>
        </p:txBody>
      </p:sp>
      <p:sp>
        <p:nvSpPr>
          <p:cNvPr id="102407" name="AutoShape 7"/>
          <p:cNvSpPr>
            <a:spLocks noChangeArrowheads="1"/>
          </p:cNvSpPr>
          <p:nvPr/>
        </p:nvSpPr>
        <p:spPr bwMode="auto">
          <a:xfrm>
            <a:off x="3810000" y="4953000"/>
            <a:ext cx="914400" cy="381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 rot="759285">
            <a:off x="4343400" y="5562600"/>
            <a:ext cx="205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/>
              <a:t>Citoplasma de la célula</a:t>
            </a:r>
            <a:endParaRPr lang="es-ES" sz="2400"/>
          </a:p>
        </p:txBody>
      </p:sp>
      <p:sp>
        <p:nvSpPr>
          <p:cNvPr id="102409" name="AutoShape 9"/>
          <p:cNvSpPr>
            <a:spLocks noChangeArrowheads="1"/>
          </p:cNvSpPr>
          <p:nvPr/>
        </p:nvSpPr>
        <p:spPr bwMode="auto">
          <a:xfrm>
            <a:off x="6948488" y="501332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2410" name="AutoShape 10"/>
          <p:cNvSpPr>
            <a:spLocks noChangeArrowheads="1"/>
          </p:cNvSpPr>
          <p:nvPr/>
        </p:nvSpPr>
        <p:spPr bwMode="auto">
          <a:xfrm>
            <a:off x="6553200" y="56388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72400" cy="1143000"/>
          </a:xfrm>
          <a:solidFill>
            <a:srgbClr val="FFCCCC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AR" sz="3200" b="1" smtClean="0">
                <a:solidFill>
                  <a:schemeClr val="accent2"/>
                </a:solidFill>
              </a:rPr>
              <a:t/>
            </a:r>
            <a:br>
              <a:rPr lang="es-AR" sz="3200" b="1" smtClean="0">
                <a:solidFill>
                  <a:schemeClr val="accent2"/>
                </a:solidFill>
              </a:rPr>
            </a:br>
            <a:r>
              <a:rPr lang="es-AR" sz="3200" b="1" smtClean="0">
                <a:solidFill>
                  <a:schemeClr val="accent2"/>
                </a:solidFill>
              </a:rPr>
              <a:t>BIOSINTESIS DE GLUCOGENO GLUCOGENO-GENESIS</a:t>
            </a:r>
            <a:r>
              <a:rPr lang="es-ES" sz="3200" b="1" smtClean="0">
                <a:solidFill>
                  <a:schemeClr val="accent2"/>
                </a:solidFill>
              </a:rPr>
              <a:t/>
            </a:r>
            <a:br>
              <a:rPr lang="es-ES" sz="3200" b="1" smtClean="0">
                <a:solidFill>
                  <a:schemeClr val="accent2"/>
                </a:solidFill>
              </a:rPr>
            </a:br>
            <a:endParaRPr lang="es-ES" sz="3200" b="1" smtClean="0">
              <a:solidFill>
                <a:schemeClr val="accent2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85786" y="4286256"/>
            <a:ext cx="8286776" cy="214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animBg="1"/>
      <p:bldP spid="102404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14400"/>
          </a:xfr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600" b="1" smtClean="0"/>
              <a:t>GLUCOGENOGENESIS</a:t>
            </a:r>
          </a:p>
        </p:txBody>
      </p:sp>
      <p:sp>
        <p:nvSpPr>
          <p:cNvPr id="3075" name="Rectangle 3" descr="60%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13787" cy="4752975"/>
          </a:xfrm>
          <a:pattFill prst="pct60">
            <a:fgClr>
              <a:srgbClr val="B7FDDF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b="1" smtClean="0"/>
              <a:t>La biosíntesis de glucógeno está coordinada recíprocamente con la degradación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smtClean="0"/>
          </a:p>
          <a:p>
            <a:pPr eaLnBrk="1" hangingPunct="1">
              <a:lnSpc>
                <a:spcPct val="90000"/>
              </a:lnSpc>
            </a:pPr>
            <a:r>
              <a:rPr lang="es-ES" sz="2800" b="1" smtClean="0"/>
              <a:t>Es una vía importante en hígado y músculo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smtClean="0"/>
          </a:p>
          <a:p>
            <a:pPr eaLnBrk="1" hangingPunct="1">
              <a:lnSpc>
                <a:spcPct val="90000"/>
              </a:lnSpc>
            </a:pPr>
            <a:r>
              <a:rPr lang="es-ES" sz="2800" b="1" smtClean="0"/>
              <a:t>La UDP-glucosa es el sustrato de la enzima </a:t>
            </a:r>
            <a:r>
              <a:rPr lang="es-ES" sz="2800" b="1" i="1" smtClean="0"/>
              <a:t>glucógeno sintasa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i="1" smtClean="0"/>
          </a:p>
          <a:p>
            <a:pPr eaLnBrk="1" hangingPunct="1">
              <a:lnSpc>
                <a:spcPct val="90000"/>
              </a:lnSpc>
            </a:pPr>
            <a:r>
              <a:rPr lang="es-ES" sz="2800" b="1" smtClean="0"/>
              <a:t>Se inicia con glucosa-6-fosfato que se convierte en glucosa-1-fosfato por acción de una </a:t>
            </a:r>
            <a:r>
              <a:rPr lang="es-ES" sz="2800" b="1" i="1" smtClean="0"/>
              <a:t>mutasa.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 autoUpdateAnimBg="0"/>
      <p:bldP spid="3075" grpId="0" build="p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09538" y="333375"/>
            <a:ext cx="8926512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/>
              <a:t>Enzimas que intervienen en el proceso de sintesis de glucógeno o glucógeno-genesis</a:t>
            </a:r>
            <a:endParaRPr lang="es-ES" sz="3200" b="1"/>
          </a:p>
        </p:txBody>
      </p:sp>
      <p:sp>
        <p:nvSpPr>
          <p:cNvPr id="103427" name="Text Box 3" descr="25%"/>
          <p:cNvSpPr txBox="1">
            <a:spLocks noChangeArrowheads="1"/>
          </p:cNvSpPr>
          <p:nvPr/>
        </p:nvSpPr>
        <p:spPr bwMode="auto">
          <a:xfrm>
            <a:off x="611188" y="2133600"/>
            <a:ext cx="7162800" cy="278447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b="1" i="1">
                <a:solidFill>
                  <a:srgbClr val="0000FF"/>
                </a:solidFill>
              </a:rPr>
              <a:t>Fosfoglucomutasa</a:t>
            </a:r>
          </a:p>
          <a:p>
            <a:pPr>
              <a:spcBef>
                <a:spcPct val="50000"/>
              </a:spcBef>
            </a:pPr>
            <a:r>
              <a:rPr lang="es-AR" sz="3200" b="1" i="1">
                <a:solidFill>
                  <a:srgbClr val="0000FF"/>
                </a:solidFill>
              </a:rPr>
              <a:t>UDP-glucosa pirofosforilasa</a:t>
            </a:r>
          </a:p>
          <a:p>
            <a:pPr>
              <a:spcBef>
                <a:spcPct val="50000"/>
              </a:spcBef>
            </a:pPr>
            <a:r>
              <a:rPr lang="es-AR" sz="3200" b="1" i="1">
                <a:solidFill>
                  <a:srgbClr val="0000FF"/>
                </a:solidFill>
              </a:rPr>
              <a:t>Glucogeno sintasa</a:t>
            </a:r>
          </a:p>
          <a:p>
            <a:pPr>
              <a:spcBef>
                <a:spcPct val="50000"/>
              </a:spcBef>
            </a:pPr>
            <a:r>
              <a:rPr lang="es-AR" sz="3200" b="1" i="1">
                <a:solidFill>
                  <a:srgbClr val="0000FF"/>
                </a:solidFill>
              </a:rPr>
              <a:t>Enzima ramificante</a:t>
            </a:r>
            <a:endParaRPr lang="es-ES" sz="3200" b="1" i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/>
      <p:bldP spid="1034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Confeti pequeño"/>
          <p:cNvSpPr>
            <a:spLocks noGrp="1" noChangeArrowheads="1"/>
          </p:cNvSpPr>
          <p:nvPr>
            <p:ph type="title"/>
          </p:nvPr>
        </p:nvSpPr>
        <p:spPr>
          <a:pattFill prst="sm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mtClean="0"/>
              <a:t>Estructura del glucógeno</a:t>
            </a:r>
          </a:p>
        </p:txBody>
      </p:sp>
      <p:pic>
        <p:nvPicPr>
          <p:cNvPr id="8195" name="Picture 8" descr="fi16p10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0" y="2060575"/>
            <a:ext cx="878998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7543800" y="3508375"/>
            <a:ext cx="1524000" cy="3762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b="1">
                <a:cs typeface="Arial" charset="0"/>
              </a:rPr>
              <a:t>enlace </a:t>
            </a:r>
            <a:r>
              <a:rPr lang="es-ES" b="1">
                <a:cs typeface="Arial" charset="0"/>
                <a:sym typeface="Symbol" pitchFamily="18" charset="2"/>
              </a:rPr>
              <a:t></a:t>
            </a:r>
            <a:r>
              <a:rPr lang="es-ES" b="1">
                <a:cs typeface="Arial" charset="0"/>
              </a:rPr>
              <a:t>1,6</a:t>
            </a:r>
          </a:p>
        </p:txBody>
      </p:sp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2895600" y="4346575"/>
            <a:ext cx="1524000" cy="6413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Times New Roman" pitchFamily="18" charset="0"/>
              </a:rPr>
              <a:t>extremo no reductor</a:t>
            </a:r>
          </a:p>
        </p:txBody>
      </p:sp>
      <p:sp>
        <p:nvSpPr>
          <p:cNvPr id="8198" name="Text Box 11"/>
          <p:cNvSpPr txBox="1">
            <a:spLocks noChangeArrowheads="1"/>
          </p:cNvSpPr>
          <p:nvPr/>
        </p:nvSpPr>
        <p:spPr bwMode="auto">
          <a:xfrm>
            <a:off x="6172200" y="3051175"/>
            <a:ext cx="1981200" cy="36671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enzima ramificante </a:t>
            </a:r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8027988" y="2565400"/>
            <a:ext cx="76200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Times New Roman" pitchFamily="18" charset="0"/>
              </a:rPr>
              <a:t>OH</a:t>
            </a:r>
          </a:p>
        </p:txBody>
      </p:sp>
      <p:sp>
        <p:nvSpPr>
          <p:cNvPr id="8200" name="Text Box 13"/>
          <p:cNvSpPr txBox="1">
            <a:spLocks noChangeArrowheads="1"/>
          </p:cNvSpPr>
          <p:nvPr/>
        </p:nvSpPr>
        <p:spPr bwMode="auto">
          <a:xfrm>
            <a:off x="8077200" y="4346575"/>
            <a:ext cx="76200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Times New Roman" pitchFamily="18" charset="0"/>
              </a:rPr>
              <a:t>OH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 descr="25%"/>
          <p:cNvSpPr txBox="1">
            <a:spLocks noChangeArrowheads="1"/>
          </p:cNvSpPr>
          <p:nvPr/>
        </p:nvSpPr>
        <p:spPr bwMode="auto">
          <a:xfrm>
            <a:off x="381000" y="381000"/>
            <a:ext cx="8458200" cy="13208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i="1">
                <a:solidFill>
                  <a:schemeClr val="accent2"/>
                </a:solidFill>
              </a:rPr>
              <a:t>Fosfoglucomutasa:</a:t>
            </a:r>
          </a:p>
          <a:p>
            <a:pPr>
              <a:spcBef>
                <a:spcPct val="50000"/>
              </a:spcBef>
            </a:pPr>
            <a:r>
              <a:rPr lang="es-AR" sz="3200" i="1"/>
              <a:t>GLU-6-P                              GLU-1-P</a:t>
            </a:r>
            <a:endParaRPr lang="es-ES" sz="3200" i="1"/>
          </a:p>
        </p:txBody>
      </p:sp>
      <p:sp>
        <p:nvSpPr>
          <p:cNvPr id="104451" name="AutoShape 3"/>
          <p:cNvSpPr>
            <a:spLocks noChangeArrowheads="1"/>
          </p:cNvSpPr>
          <p:nvPr/>
        </p:nvSpPr>
        <p:spPr bwMode="auto">
          <a:xfrm>
            <a:off x="3048000" y="12192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4452" name="Text Box 4" descr="25%"/>
          <p:cNvSpPr txBox="1">
            <a:spLocks noChangeArrowheads="1"/>
          </p:cNvSpPr>
          <p:nvPr/>
        </p:nvSpPr>
        <p:spPr bwMode="auto">
          <a:xfrm>
            <a:off x="457200" y="2209800"/>
            <a:ext cx="8458200" cy="10763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AR" sz="3200" i="1">
                <a:solidFill>
                  <a:schemeClr val="accent2"/>
                </a:solidFill>
              </a:rPr>
              <a:t>UDP-glucosa pirofosforilasa</a:t>
            </a:r>
            <a:endParaRPr lang="es-AR" sz="3200" i="1"/>
          </a:p>
          <a:p>
            <a:pPr eaLnBrk="0" hangingPunct="0"/>
            <a:r>
              <a:rPr lang="es-AR" sz="3200" i="1"/>
              <a:t>GLU-1-P   + UTP                   UDP GLU + PPi</a:t>
            </a:r>
            <a:endParaRPr lang="es-ES" sz="3200" i="1"/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3810000" y="29718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4454" name="Text Box 6" descr="25%"/>
          <p:cNvSpPr txBox="1">
            <a:spLocks noChangeArrowheads="1"/>
          </p:cNvSpPr>
          <p:nvPr/>
        </p:nvSpPr>
        <p:spPr bwMode="auto">
          <a:xfrm>
            <a:off x="381000" y="3733800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i="1">
                <a:solidFill>
                  <a:schemeClr val="accent2"/>
                </a:solidFill>
              </a:rPr>
              <a:t>Glucogeno sintasa ó sintetasa</a:t>
            </a:r>
          </a:p>
          <a:p>
            <a:pPr eaLnBrk="0" hangingPunct="0"/>
            <a:r>
              <a:rPr lang="es-AR" sz="3200" i="1"/>
              <a:t>UDP GLU + Glucogeno (n)</a:t>
            </a:r>
          </a:p>
          <a:p>
            <a:pPr eaLnBrk="0" hangingPunct="0"/>
            <a:endParaRPr lang="es-AR" sz="3200" i="1"/>
          </a:p>
          <a:p>
            <a:pPr eaLnBrk="0" hangingPunct="0"/>
            <a:r>
              <a:rPr lang="es-AR" sz="3200" i="1"/>
              <a:t>                            Glucogeno (n+ 1) + UDP</a:t>
            </a:r>
            <a:endParaRPr lang="es-ES" sz="3200" i="1"/>
          </a:p>
          <a:p>
            <a:pPr eaLnBrk="0" hangingPunct="0"/>
            <a:endParaRPr lang="es-ES" sz="3200" i="1"/>
          </a:p>
        </p:txBody>
      </p:sp>
      <p:sp>
        <p:nvSpPr>
          <p:cNvPr id="104455" name="AutoShape 7"/>
          <p:cNvSpPr>
            <a:spLocks noChangeArrowheads="1"/>
          </p:cNvSpPr>
          <p:nvPr/>
        </p:nvSpPr>
        <p:spPr bwMode="auto">
          <a:xfrm>
            <a:off x="2667000" y="4724400"/>
            <a:ext cx="914400" cy="838200"/>
          </a:xfrm>
          <a:prstGeom prst="curvedRightArrow">
            <a:avLst>
              <a:gd name="adj1" fmla="val 20000"/>
              <a:gd name="adj2" fmla="val 40000"/>
              <a:gd name="adj3" fmla="val 3636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 rot="-974917">
            <a:off x="5651500" y="4652963"/>
            <a:ext cx="1584325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Unión </a:t>
            </a: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-1,4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nimBg="1"/>
      <p:bldP spid="104451" grpId="0" animBg="1"/>
      <p:bldP spid="104452" grpId="0" animBg="1"/>
      <p:bldP spid="104453" grpId="0" animBg="1"/>
      <p:bldP spid="104454" grpId="0" animBg="1"/>
      <p:bldP spid="104455" grpId="0" animBg="1"/>
      <p:bldP spid="1044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 descr="25%"/>
          <p:cNvSpPr txBox="1">
            <a:spLocks noChangeArrowheads="1"/>
          </p:cNvSpPr>
          <p:nvPr/>
        </p:nvSpPr>
        <p:spPr bwMode="auto">
          <a:xfrm>
            <a:off x="395288" y="1196975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AR" sz="3200" i="1">
                <a:solidFill>
                  <a:schemeClr val="accent2"/>
                </a:solidFill>
              </a:rPr>
              <a:t>Enzima ramificante</a:t>
            </a:r>
            <a:r>
              <a:rPr lang="es-AR" sz="3200" i="1"/>
              <a:t> :</a:t>
            </a:r>
          </a:p>
          <a:p>
            <a:pPr eaLnBrk="0" hangingPunct="0"/>
            <a:endParaRPr lang="es-AR" sz="3200" i="1"/>
          </a:p>
          <a:p>
            <a:pPr eaLnBrk="0" hangingPunct="0"/>
            <a:r>
              <a:rPr lang="es-AR" sz="3200" i="1"/>
              <a:t>Amilo </a:t>
            </a:r>
            <a:r>
              <a:rPr lang="es-AR" sz="3200" i="1">
                <a:latin typeface="Symbol" pitchFamily="18" charset="2"/>
              </a:rPr>
              <a:t>a</a:t>
            </a:r>
            <a:r>
              <a:rPr lang="es-AR" sz="3200" i="1"/>
              <a:t>(1,4       1,6) glucosil transferasa</a:t>
            </a:r>
          </a:p>
          <a:p>
            <a:pPr eaLnBrk="0" hangingPunct="0"/>
            <a:endParaRPr lang="es-AR" sz="3200" i="1"/>
          </a:p>
          <a:p>
            <a:pPr eaLnBrk="0" hangingPunct="0"/>
            <a:endParaRPr lang="es-ES" sz="3200" i="1"/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250825" y="4437063"/>
            <a:ext cx="8534400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 i="1"/>
              <a:t>Forma enlaces glicosídico </a:t>
            </a:r>
            <a:r>
              <a:rPr lang="es-AR" sz="3200" i="1">
                <a:latin typeface="Symbol" pitchFamily="18" charset="2"/>
              </a:rPr>
              <a:t>a</a:t>
            </a:r>
            <a:r>
              <a:rPr lang="es-AR" sz="3200" i="1"/>
              <a:t>(1,6) para las ramificaciones de la molécula de glucógeno</a:t>
            </a:r>
            <a:endParaRPr lang="es-ES" sz="3200" i="1"/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2700338" y="2492375"/>
            <a:ext cx="576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nimBg="1"/>
      <p:bldP spid="105475" grpId="0" animBg="1"/>
      <p:bldP spid="10547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Confeti grande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  <a:pattFill prst="lg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FORMACION DE UDP-Glucosa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4114800" cy="1006475"/>
          </a:xfrm>
          <a:prstGeom prst="rect">
            <a:avLst/>
          </a:prstGeom>
          <a:solidFill>
            <a:srgbClr val="00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latin typeface="Times New Roman" pitchFamily="18" charset="0"/>
              </a:rPr>
              <a:t>LUIS LELOIR (1906-1988), Premio Nobel en Química Año 1970, discípulo de Houssay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257800" y="1524000"/>
            <a:ext cx="2667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latin typeface="Times New Roman" pitchFamily="18" charset="0"/>
              </a:rPr>
              <a:t>Identificó el papel de la UDP.-Glu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590800"/>
            <a:ext cx="5222875" cy="3884613"/>
            <a:chOff x="0" y="1632"/>
            <a:chExt cx="3290" cy="2447"/>
          </a:xfrm>
        </p:grpSpPr>
        <p:pic>
          <p:nvPicPr>
            <p:cNvPr id="27663" name="Picture 6" descr="udpglu"/>
            <p:cNvPicPr>
              <a:picLocks noChangeAspect="1" noChangeArrowheads="1"/>
            </p:cNvPicPr>
            <p:nvPr/>
          </p:nvPicPr>
          <p:blipFill>
            <a:blip r:embed="rId2">
              <a:lum bright="-30000" contrast="42000"/>
            </a:blip>
            <a:srcRect t="-2315" b="43307"/>
            <a:stretch>
              <a:fillRect/>
            </a:stretch>
          </p:blipFill>
          <p:spPr bwMode="auto">
            <a:xfrm>
              <a:off x="144" y="1632"/>
              <a:ext cx="3146" cy="2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4" name="Text Box 7"/>
            <p:cNvSpPr txBox="1">
              <a:spLocks noChangeArrowheads="1"/>
            </p:cNvSpPr>
            <p:nvPr/>
          </p:nvSpPr>
          <p:spPr bwMode="auto">
            <a:xfrm>
              <a:off x="96" y="3600"/>
              <a:ext cx="1200" cy="231"/>
            </a:xfrm>
            <a:prstGeom prst="rect">
              <a:avLst/>
            </a:prstGeom>
            <a:solidFill>
              <a:srgbClr val="B7FDD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Times New Roman" pitchFamily="18" charset="0"/>
                </a:rPr>
                <a:t>Glucosa-1-fosfato</a:t>
              </a:r>
            </a:p>
          </p:txBody>
        </p:sp>
        <p:sp>
          <p:nvSpPr>
            <p:cNvPr id="27665" name="Text Box 8"/>
            <p:cNvSpPr txBox="1">
              <a:spLocks noChangeArrowheads="1"/>
            </p:cNvSpPr>
            <p:nvPr/>
          </p:nvSpPr>
          <p:spPr bwMode="auto">
            <a:xfrm>
              <a:off x="0" y="2784"/>
              <a:ext cx="1200" cy="231"/>
            </a:xfrm>
            <a:prstGeom prst="rect">
              <a:avLst/>
            </a:prstGeom>
            <a:solidFill>
              <a:srgbClr val="B7FDD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Times New Roman" pitchFamily="18" charset="0"/>
                </a:rPr>
                <a:t>Glucosa-6-fosfato</a:t>
              </a:r>
            </a:p>
          </p:txBody>
        </p:sp>
        <p:sp>
          <p:nvSpPr>
            <p:cNvPr id="27666" name="Text Box 9"/>
            <p:cNvSpPr txBox="1">
              <a:spLocks noChangeArrowheads="1"/>
            </p:cNvSpPr>
            <p:nvPr/>
          </p:nvSpPr>
          <p:spPr bwMode="auto">
            <a:xfrm>
              <a:off x="336" y="1680"/>
              <a:ext cx="816" cy="231"/>
            </a:xfrm>
            <a:prstGeom prst="rect">
              <a:avLst/>
            </a:prstGeom>
            <a:solidFill>
              <a:srgbClr val="B7FDD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Times New Roman" pitchFamily="18" charset="0"/>
                </a:rPr>
                <a:t>Glucosa</a:t>
              </a:r>
            </a:p>
          </p:txBody>
        </p:sp>
        <p:sp>
          <p:nvSpPr>
            <p:cNvPr id="27667" name="Text Box 10"/>
            <p:cNvSpPr txBox="1">
              <a:spLocks noChangeArrowheads="1"/>
            </p:cNvSpPr>
            <p:nvPr/>
          </p:nvSpPr>
          <p:spPr bwMode="auto">
            <a:xfrm>
              <a:off x="1632" y="2256"/>
              <a:ext cx="960" cy="212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600" b="1" i="1">
                  <a:solidFill>
                    <a:srgbClr val="FF3300"/>
                  </a:solidFill>
                  <a:latin typeface="Times New Roman" pitchFamily="18" charset="0"/>
                </a:rPr>
                <a:t>Hexoquinasa</a:t>
              </a:r>
            </a:p>
          </p:txBody>
        </p:sp>
        <p:sp>
          <p:nvSpPr>
            <p:cNvPr id="27668" name="Text Box 11"/>
            <p:cNvSpPr txBox="1">
              <a:spLocks noChangeArrowheads="1"/>
            </p:cNvSpPr>
            <p:nvPr/>
          </p:nvSpPr>
          <p:spPr bwMode="auto">
            <a:xfrm>
              <a:off x="1440" y="3264"/>
              <a:ext cx="1152" cy="212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600" b="1" i="1">
                  <a:solidFill>
                    <a:srgbClr val="FF3300"/>
                  </a:solidFill>
                  <a:latin typeface="Times New Roman" pitchFamily="18" charset="0"/>
                </a:rPr>
                <a:t>Fosfoglucomutasa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149725" y="3200400"/>
            <a:ext cx="4994275" cy="3338513"/>
            <a:chOff x="2614" y="2016"/>
            <a:chExt cx="3146" cy="2103"/>
          </a:xfrm>
        </p:grpSpPr>
        <p:pic>
          <p:nvPicPr>
            <p:cNvPr id="27655" name="Picture 13" descr="udpglu"/>
            <p:cNvPicPr>
              <a:picLocks noChangeAspect="1" noChangeArrowheads="1"/>
            </p:cNvPicPr>
            <p:nvPr/>
          </p:nvPicPr>
          <p:blipFill>
            <a:blip r:embed="rId2">
              <a:lum bright="-30000" contrast="42000"/>
            </a:blip>
            <a:srcRect l="32040" t="41669" r="19136" b="43285"/>
            <a:stretch>
              <a:fillRect/>
            </a:stretch>
          </p:blipFill>
          <p:spPr bwMode="auto">
            <a:xfrm>
              <a:off x="3504" y="2016"/>
              <a:ext cx="1536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656" name="Group 14"/>
            <p:cNvGrpSpPr>
              <a:grpSpLocks/>
            </p:cNvGrpSpPr>
            <p:nvPr/>
          </p:nvGrpSpPr>
          <p:grpSpPr bwMode="auto">
            <a:xfrm>
              <a:off x="2614" y="2736"/>
              <a:ext cx="3146" cy="1383"/>
              <a:chOff x="2614" y="2736"/>
              <a:chExt cx="3146" cy="1383"/>
            </a:xfrm>
          </p:grpSpPr>
          <p:pic>
            <p:nvPicPr>
              <p:cNvPr id="27657" name="Picture 15" descr="udpglu"/>
              <p:cNvPicPr>
                <a:picLocks noChangeAspect="1" noChangeArrowheads="1"/>
              </p:cNvPicPr>
              <p:nvPr/>
            </p:nvPicPr>
            <p:blipFill>
              <a:blip r:embed="rId2">
                <a:lum bright="-30000" contrast="42000"/>
              </a:blip>
              <a:srcRect t="56703" b="20122"/>
              <a:stretch>
                <a:fillRect/>
              </a:stretch>
            </p:blipFill>
            <p:spPr bwMode="auto">
              <a:xfrm>
                <a:off x="2614" y="2831"/>
                <a:ext cx="3146" cy="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58" name="Text Box 16"/>
              <p:cNvSpPr txBox="1">
                <a:spLocks noChangeArrowheads="1"/>
              </p:cNvSpPr>
              <p:nvPr/>
            </p:nvSpPr>
            <p:spPr bwMode="auto">
              <a:xfrm>
                <a:off x="3408" y="3888"/>
                <a:ext cx="1200" cy="231"/>
              </a:xfrm>
              <a:prstGeom prst="rect">
                <a:avLst/>
              </a:prstGeom>
              <a:solidFill>
                <a:srgbClr val="B7FD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Times New Roman" pitchFamily="18" charset="0"/>
                  </a:rPr>
                  <a:t>UDP-Glucosa</a:t>
                </a:r>
              </a:p>
            </p:txBody>
          </p:sp>
          <p:sp>
            <p:nvSpPr>
              <p:cNvPr id="27659" name="Text Box 17"/>
              <p:cNvSpPr txBox="1">
                <a:spLocks noChangeArrowheads="1"/>
              </p:cNvSpPr>
              <p:nvPr/>
            </p:nvSpPr>
            <p:spPr bwMode="auto">
              <a:xfrm>
                <a:off x="4128" y="2928"/>
                <a:ext cx="1584" cy="212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600" b="1" i="1">
                    <a:solidFill>
                      <a:srgbClr val="FF3300"/>
                    </a:solidFill>
                    <a:latin typeface="Times New Roman" pitchFamily="18" charset="0"/>
                  </a:rPr>
                  <a:t>UDP-Glu fosforilasa</a:t>
                </a:r>
              </a:p>
            </p:txBody>
          </p:sp>
          <p:sp>
            <p:nvSpPr>
              <p:cNvPr id="27660" name="Text Box 18"/>
              <p:cNvSpPr txBox="1">
                <a:spLocks noChangeArrowheads="1"/>
              </p:cNvSpPr>
              <p:nvPr/>
            </p:nvSpPr>
            <p:spPr bwMode="auto">
              <a:xfrm>
                <a:off x="4128" y="2736"/>
                <a:ext cx="480" cy="250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000" b="1">
                    <a:solidFill>
                      <a:schemeClr val="accent2"/>
                    </a:solidFill>
                    <a:latin typeface="Times New Roman" pitchFamily="18" charset="0"/>
                  </a:rPr>
                  <a:t>UTP</a:t>
                </a:r>
              </a:p>
            </p:txBody>
          </p:sp>
          <p:sp>
            <p:nvSpPr>
              <p:cNvPr id="27661" name="Text Box 19"/>
              <p:cNvSpPr txBox="1">
                <a:spLocks noChangeArrowheads="1"/>
              </p:cNvSpPr>
              <p:nvPr/>
            </p:nvSpPr>
            <p:spPr bwMode="auto">
              <a:xfrm>
                <a:off x="4224" y="3600"/>
                <a:ext cx="480" cy="250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000" b="1">
                    <a:solidFill>
                      <a:schemeClr val="accent2"/>
                    </a:solidFill>
                    <a:latin typeface="Times New Roman" pitchFamily="18" charset="0"/>
                  </a:rPr>
                  <a:t>UDP</a:t>
                </a:r>
              </a:p>
            </p:txBody>
          </p:sp>
          <p:sp>
            <p:nvSpPr>
              <p:cNvPr id="27662" name="Text Box 20"/>
              <p:cNvSpPr txBox="1">
                <a:spLocks noChangeArrowheads="1"/>
              </p:cNvSpPr>
              <p:nvPr/>
            </p:nvSpPr>
            <p:spPr bwMode="auto">
              <a:xfrm>
                <a:off x="3168" y="3264"/>
                <a:ext cx="432" cy="288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PE" sz="2400"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 autoUpdateAnimBg="0"/>
      <p:bldP spid="5123" grpId="0" animBg="1" autoUpdateAnimBg="0"/>
      <p:bldP spid="5124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fi16p9"/>
          <p:cNvPicPr>
            <a:picLocks noChangeAspect="1" noChangeArrowheads="1"/>
          </p:cNvPicPr>
          <p:nvPr/>
        </p:nvPicPr>
        <p:blipFill>
          <a:blip r:embed="rId2">
            <a:lum bright="-66000" contrast="82000"/>
          </a:blip>
          <a:srcRect/>
          <a:stretch>
            <a:fillRect/>
          </a:stretch>
        </p:blipFill>
        <p:spPr bwMode="auto">
          <a:xfrm>
            <a:off x="1052513" y="2205038"/>
            <a:ext cx="6365875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509713" y="3500438"/>
            <a:ext cx="1752600" cy="822325"/>
          </a:xfrm>
          <a:prstGeom prst="rect">
            <a:avLst/>
          </a:prstGeom>
          <a:solidFill>
            <a:srgbClr val="00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Times New Roman" pitchFamily="18" charset="0"/>
              </a:rPr>
              <a:t>UDP-glucosa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3871913" y="3514725"/>
            <a:ext cx="4876800" cy="396875"/>
          </a:xfrm>
          <a:prstGeom prst="rect">
            <a:avLst/>
          </a:prstGeom>
          <a:solidFill>
            <a:srgbClr val="00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Times New Roman" pitchFamily="18" charset="0"/>
              </a:rPr>
              <a:t>Glucógeno (extremo no reductor)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4938713" y="4491038"/>
            <a:ext cx="685800" cy="366712"/>
          </a:xfrm>
          <a:prstGeom prst="rect">
            <a:avLst/>
          </a:prstGeom>
          <a:solidFill>
            <a:srgbClr val="FFFFD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Times New Roman" pitchFamily="18" charset="0"/>
              </a:rPr>
              <a:t>UDP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5853113" y="4110038"/>
            <a:ext cx="1598612" cy="8223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rgbClr val="FF0000"/>
                </a:solidFill>
                <a:latin typeface="Times New Roman" pitchFamily="18" charset="0"/>
              </a:rPr>
              <a:t>Glucógeno sintasa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900113" y="5862638"/>
            <a:ext cx="1905000" cy="7016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Times New Roman" pitchFamily="18" charset="0"/>
              </a:rPr>
              <a:t>Nuevo extremo no reductor</a:t>
            </a:r>
          </a:p>
        </p:txBody>
      </p:sp>
      <p:sp>
        <p:nvSpPr>
          <p:cNvPr id="6153" name="Rectangle 9" descr="Confeti pequeño"/>
          <p:cNvSpPr>
            <a:spLocks noGrp="1" noChangeArrowheads="1"/>
          </p:cNvSpPr>
          <p:nvPr>
            <p:ph type="title"/>
          </p:nvPr>
        </p:nvSpPr>
        <p:spPr>
          <a:pattFill prst="sm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 DE LA GLUCOGENO SINTASA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057400" y="3581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 sz="2400">
              <a:latin typeface="Times New Roman" pitchFamily="18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7162800" y="3168650"/>
            <a:ext cx="3048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latin typeface="Times New Roman" pitchFamily="18" charset="0"/>
              </a:rPr>
              <a:t>n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429000" y="2895600"/>
            <a:ext cx="7620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Uridina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838200" y="2057400"/>
            <a:ext cx="1447800" cy="1371600"/>
          </a:xfrm>
          <a:prstGeom prst="rect">
            <a:avLst/>
          </a:prstGeom>
          <a:solidFill>
            <a:srgbClr val="EAEAEA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2362200" y="2514600"/>
            <a:ext cx="1905000" cy="914400"/>
          </a:xfrm>
          <a:prstGeom prst="rect">
            <a:avLst/>
          </a:prstGeom>
          <a:solidFill>
            <a:srgbClr val="FFFFD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800600" y="4114800"/>
            <a:ext cx="7620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/>
              <a:t>Uridina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569325" cy="1143000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Gasto Energético en la Glucógeno-génesis</a:t>
            </a:r>
          </a:p>
        </p:txBody>
      </p:sp>
      <p:sp>
        <p:nvSpPr>
          <p:cNvPr id="29699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  <a:pattFill prst="pct25">
            <a:fgClr>
              <a:srgbClr val="FFCCCC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2400" b="1" dirty="0" smtClean="0"/>
              <a:t>Glucosa-6-P		                  1 ATP</a:t>
            </a:r>
          </a:p>
          <a:p>
            <a:pPr eaLnBrk="1" hangingPunct="1"/>
            <a:endParaRPr lang="es-ES" sz="2400" b="1" dirty="0" smtClean="0"/>
          </a:p>
          <a:p>
            <a:pPr eaLnBrk="1" hangingPunct="1"/>
            <a:r>
              <a:rPr lang="es-ES" sz="2400" b="1" dirty="0" smtClean="0"/>
              <a:t>Activación de glucosa	                  1 UTP </a:t>
            </a:r>
          </a:p>
          <a:p>
            <a:pPr eaLnBrk="1" hangingPunct="1">
              <a:buFontTx/>
              <a:buNone/>
            </a:pPr>
            <a:r>
              <a:rPr lang="es-ES" sz="2400" dirty="0" smtClean="0"/>
              <a:t>    (UDP  +  ATP =   UTP  +  ADP)</a:t>
            </a:r>
          </a:p>
          <a:p>
            <a:pPr eaLnBrk="1" hangingPunct="1">
              <a:buFontTx/>
              <a:buNone/>
            </a:pPr>
            <a:endParaRPr lang="es-ES" sz="2400" dirty="0" smtClean="0"/>
          </a:p>
          <a:p>
            <a:pPr eaLnBrk="1" hangingPunct="1"/>
            <a:r>
              <a:rPr lang="es-ES" sz="2400" b="1" dirty="0" smtClean="0"/>
              <a:t>Hidrólisis PP  a  2 Pi (se rompe una unión de alta energía)</a:t>
            </a:r>
          </a:p>
          <a:p>
            <a:pPr eaLnBrk="1" hangingPunct="1"/>
            <a:endParaRPr lang="es-ES" sz="2400" b="1" dirty="0" smtClean="0"/>
          </a:p>
          <a:p>
            <a:pPr eaLnBrk="1" hangingPunct="1">
              <a:buFontTx/>
              <a:buNone/>
            </a:pPr>
            <a:r>
              <a:rPr lang="es-ES" sz="2400" b="1" dirty="0" smtClean="0"/>
              <a:t>Por la unión de una molécula de glucosa se gastan 2 ATP y una unión rica en energía.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3419475" y="2133600"/>
            <a:ext cx="18002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4356100" y="2924175"/>
            <a:ext cx="1223963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Confeti grande"/>
          <p:cNvSpPr>
            <a:spLocks noGrp="1" noChangeArrowheads="1"/>
          </p:cNvSpPr>
          <p:nvPr>
            <p:ph type="title"/>
          </p:nvPr>
        </p:nvSpPr>
        <p:spPr>
          <a:pattFill prst="lg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600" b="1" smtClean="0"/>
              <a:t>Regulacion de la Glucógenogenesis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71550" y="1700213"/>
            <a:ext cx="6985000" cy="1076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latin typeface="Times New Roman" pitchFamily="18" charset="0"/>
              </a:rPr>
              <a:t>Hay una regulación recíproca entre la glucógenogenesis y la glucógenolisis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447800" y="3962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 sz="2400">
              <a:latin typeface="Times New Roman" pitchFamily="18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562600" y="4038600"/>
            <a:ext cx="2895600" cy="1014413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F0000"/>
                </a:solidFill>
                <a:latin typeface="Times New Roman" pitchFamily="18" charset="0"/>
              </a:rPr>
              <a:t>INACTIVA</a:t>
            </a:r>
          </a:p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F0000"/>
                </a:solidFill>
                <a:latin typeface="Times New Roman" pitchFamily="18" charset="0"/>
              </a:rPr>
              <a:t>ó Menos activa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410200" y="5943600"/>
            <a:ext cx="20574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Times New Roman" pitchFamily="18" charset="0"/>
              </a:rPr>
              <a:t>ACTIVA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00200" y="3733800"/>
            <a:ext cx="2971800" cy="990600"/>
            <a:chOff x="1008" y="2352"/>
            <a:chExt cx="1872" cy="624"/>
          </a:xfrm>
        </p:grpSpPr>
        <p:sp>
          <p:nvSpPr>
            <p:cNvPr id="30738" name="Text Box 8"/>
            <p:cNvSpPr txBox="1">
              <a:spLocks noChangeArrowheads="1"/>
            </p:cNvSpPr>
            <p:nvPr/>
          </p:nvSpPr>
          <p:spPr bwMode="auto">
            <a:xfrm>
              <a:off x="1008" y="2400"/>
              <a:ext cx="1008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i="1">
                  <a:latin typeface="Times New Roman" pitchFamily="18" charset="0"/>
                </a:rPr>
                <a:t>Glucogeno sintasa b</a:t>
              </a:r>
            </a:p>
          </p:txBody>
        </p:sp>
        <p:sp>
          <p:nvSpPr>
            <p:cNvPr id="30739" name="Rectangle 9"/>
            <p:cNvSpPr>
              <a:spLocks noChangeArrowheads="1"/>
            </p:cNvSpPr>
            <p:nvPr/>
          </p:nvSpPr>
          <p:spPr bwMode="auto">
            <a:xfrm>
              <a:off x="2160" y="2400"/>
              <a:ext cx="48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Times New Roman" pitchFamily="18" charset="0"/>
                </a:rPr>
                <a:t>CH</a:t>
              </a:r>
              <a:r>
                <a:rPr lang="es-ES" b="1" baseline="-25000">
                  <a:latin typeface="Times New Roman" pitchFamily="18" charset="0"/>
                </a:rPr>
                <a:t>2</a:t>
              </a:r>
              <a:r>
                <a:rPr lang="es-ES" b="1">
                  <a:latin typeface="Times New Roman" pitchFamily="18" charset="0"/>
                </a:rPr>
                <a:t>O-</a:t>
              </a:r>
            </a:p>
          </p:txBody>
        </p:sp>
        <p:sp>
          <p:nvSpPr>
            <p:cNvPr id="30740" name="Rectangle 10"/>
            <p:cNvSpPr>
              <a:spLocks noChangeArrowheads="1"/>
            </p:cNvSpPr>
            <p:nvPr/>
          </p:nvSpPr>
          <p:spPr bwMode="auto">
            <a:xfrm>
              <a:off x="2160" y="2736"/>
              <a:ext cx="48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latin typeface="Times New Roman" pitchFamily="18" charset="0"/>
                </a:rPr>
                <a:t>CH</a:t>
              </a:r>
              <a:r>
                <a:rPr lang="es-ES" b="1" baseline="-25000">
                  <a:latin typeface="Times New Roman" pitchFamily="18" charset="0"/>
                </a:rPr>
                <a:t>2</a:t>
              </a:r>
              <a:r>
                <a:rPr lang="es-ES" b="1">
                  <a:latin typeface="Times New Roman" pitchFamily="18" charset="0"/>
                </a:rPr>
                <a:t>O-</a:t>
              </a:r>
            </a:p>
          </p:txBody>
        </p:sp>
        <p:sp>
          <p:nvSpPr>
            <p:cNvPr id="30741" name="Oval 11"/>
            <p:cNvSpPr>
              <a:spLocks noChangeArrowheads="1"/>
            </p:cNvSpPr>
            <p:nvPr/>
          </p:nvSpPr>
          <p:spPr bwMode="auto">
            <a:xfrm>
              <a:off x="2640" y="2352"/>
              <a:ext cx="240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4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30742" name="Oval 12"/>
            <p:cNvSpPr>
              <a:spLocks noChangeArrowheads="1"/>
            </p:cNvSpPr>
            <p:nvPr/>
          </p:nvSpPr>
          <p:spPr bwMode="auto">
            <a:xfrm>
              <a:off x="2640" y="2688"/>
              <a:ext cx="240" cy="2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400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30743" name="Line 13"/>
            <p:cNvSpPr>
              <a:spLocks noChangeShapeType="1"/>
            </p:cNvSpPr>
            <p:nvPr/>
          </p:nvSpPr>
          <p:spPr bwMode="auto">
            <a:xfrm>
              <a:off x="2016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4" name="Line 14"/>
            <p:cNvSpPr>
              <a:spLocks noChangeShapeType="1"/>
            </p:cNvSpPr>
            <p:nvPr/>
          </p:nvSpPr>
          <p:spPr bwMode="auto">
            <a:xfrm>
              <a:off x="2016" y="283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143000" y="5334000"/>
            <a:ext cx="3124200" cy="990600"/>
            <a:chOff x="768" y="3312"/>
            <a:chExt cx="1968" cy="624"/>
          </a:xfrm>
        </p:grpSpPr>
        <p:grpSp>
          <p:nvGrpSpPr>
            <p:cNvPr id="30731" name="Group 16"/>
            <p:cNvGrpSpPr>
              <a:grpSpLocks/>
            </p:cNvGrpSpPr>
            <p:nvPr/>
          </p:nvGrpSpPr>
          <p:grpSpPr bwMode="auto">
            <a:xfrm>
              <a:off x="768" y="3312"/>
              <a:ext cx="1968" cy="624"/>
              <a:chOff x="768" y="3312"/>
              <a:chExt cx="1968" cy="624"/>
            </a:xfrm>
          </p:grpSpPr>
          <p:sp>
            <p:nvSpPr>
              <p:cNvPr id="30733" name="AutoShape 17"/>
              <p:cNvSpPr>
                <a:spLocks noChangeArrowheads="1"/>
              </p:cNvSpPr>
              <p:nvPr/>
            </p:nvSpPr>
            <p:spPr bwMode="auto">
              <a:xfrm>
                <a:off x="768" y="3312"/>
                <a:ext cx="1392" cy="624"/>
              </a:xfrm>
              <a:prstGeom prst="parallelogram">
                <a:avLst>
                  <a:gd name="adj" fmla="val 55769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30734" name="Text Box 18"/>
              <p:cNvSpPr txBox="1">
                <a:spLocks noChangeArrowheads="1"/>
              </p:cNvSpPr>
              <p:nvPr/>
            </p:nvSpPr>
            <p:spPr bwMode="auto">
              <a:xfrm>
                <a:off x="1008" y="3312"/>
                <a:ext cx="1008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2400" i="1">
                    <a:latin typeface="Times New Roman" pitchFamily="18" charset="0"/>
                  </a:rPr>
                  <a:t>Glucogeno sintasa a</a:t>
                </a:r>
              </a:p>
            </p:txBody>
          </p:sp>
          <p:sp>
            <p:nvSpPr>
              <p:cNvPr id="30735" name="Rectangle 19"/>
              <p:cNvSpPr>
                <a:spLocks noChangeArrowheads="1"/>
              </p:cNvSpPr>
              <p:nvPr/>
            </p:nvSpPr>
            <p:spPr bwMode="auto">
              <a:xfrm>
                <a:off x="2256" y="3312"/>
                <a:ext cx="480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b="1">
                    <a:latin typeface="Times New Roman" pitchFamily="18" charset="0"/>
                  </a:rPr>
                  <a:t>CH</a:t>
                </a:r>
                <a:r>
                  <a:rPr lang="es-ES" b="1" baseline="-25000">
                    <a:latin typeface="Times New Roman" pitchFamily="18" charset="0"/>
                  </a:rPr>
                  <a:t>2</a:t>
                </a:r>
                <a:r>
                  <a:rPr lang="es-ES" b="1">
                    <a:latin typeface="Times New Roman" pitchFamily="18" charset="0"/>
                  </a:rPr>
                  <a:t>OH</a:t>
                </a:r>
              </a:p>
            </p:txBody>
          </p:sp>
          <p:sp>
            <p:nvSpPr>
              <p:cNvPr id="30736" name="Rectangle 20"/>
              <p:cNvSpPr>
                <a:spLocks noChangeArrowheads="1"/>
              </p:cNvSpPr>
              <p:nvPr/>
            </p:nvSpPr>
            <p:spPr bwMode="auto">
              <a:xfrm>
                <a:off x="2064" y="3648"/>
                <a:ext cx="480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" b="1">
                    <a:latin typeface="Times New Roman" pitchFamily="18" charset="0"/>
                  </a:rPr>
                  <a:t>CH</a:t>
                </a:r>
                <a:r>
                  <a:rPr lang="es-ES" b="1" baseline="-25000">
                    <a:latin typeface="Times New Roman" pitchFamily="18" charset="0"/>
                  </a:rPr>
                  <a:t>2</a:t>
                </a:r>
                <a:r>
                  <a:rPr lang="es-ES" b="1">
                    <a:latin typeface="Times New Roman" pitchFamily="18" charset="0"/>
                  </a:rPr>
                  <a:t>OH</a:t>
                </a:r>
              </a:p>
            </p:txBody>
          </p:sp>
          <p:sp>
            <p:nvSpPr>
              <p:cNvPr id="30737" name="Line 21"/>
              <p:cNvSpPr>
                <a:spLocks noChangeShapeType="1"/>
              </p:cNvSpPr>
              <p:nvPr/>
            </p:nvSpPr>
            <p:spPr bwMode="auto">
              <a:xfrm>
                <a:off x="2112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32" name="Line 22"/>
            <p:cNvSpPr>
              <a:spLocks noChangeShapeType="1"/>
            </p:cNvSpPr>
            <p:nvPr/>
          </p:nvSpPr>
          <p:spPr bwMode="auto">
            <a:xfrm>
              <a:off x="1920" y="374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4419600" y="5486400"/>
            <a:ext cx="1143000" cy="381000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4800600" y="3886200"/>
            <a:ext cx="609600" cy="304800"/>
          </a:xfrm>
          <a:prstGeom prst="curvedDownArrow">
            <a:avLst>
              <a:gd name="adj1" fmla="val 40000"/>
              <a:gd name="adj2" fmla="val 80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autoUpdateAnimBg="0"/>
      <p:bldP spid="8195" grpId="0" animBg="1" autoUpdateAnimBg="0"/>
      <p:bldP spid="8196" grpId="0" autoUpdateAnimBg="0"/>
      <p:bldP spid="8197" grpId="0" animBg="1" autoUpdateAnimBg="0"/>
      <p:bldP spid="8198" grpId="0" animBg="1" autoUpdateAnimBg="0"/>
      <p:bldP spid="8215" grpId="0" animBg="1"/>
      <p:bldP spid="82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 descr="25%"/>
          <p:cNvSpPr txBox="1">
            <a:spLocks noChangeArrowheads="1"/>
          </p:cNvSpPr>
          <p:nvPr/>
        </p:nvSpPr>
        <p:spPr bwMode="auto">
          <a:xfrm>
            <a:off x="1295400" y="3581400"/>
            <a:ext cx="2016125" cy="5286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/>
              <a:t>Hormonal</a:t>
            </a:r>
            <a:endParaRPr lang="es-ES" sz="2800" b="1"/>
          </a:p>
        </p:txBody>
      </p:sp>
      <p:sp>
        <p:nvSpPr>
          <p:cNvPr id="31747" name="Oval 3" descr="20%"/>
          <p:cNvSpPr>
            <a:spLocks noChangeArrowheads="1"/>
          </p:cNvSpPr>
          <p:nvPr/>
        </p:nvSpPr>
        <p:spPr bwMode="auto">
          <a:xfrm>
            <a:off x="3657600" y="2852738"/>
            <a:ext cx="4946650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ES" sz="2400" b="1">
                <a:solidFill>
                  <a:srgbClr val="FF3300"/>
                </a:solidFill>
              </a:rPr>
              <a:t>(+) Insulina</a:t>
            </a:r>
          </a:p>
          <a:p>
            <a:r>
              <a:rPr lang="es-ES" sz="2400" b="1">
                <a:solidFill>
                  <a:schemeClr val="accent2"/>
                </a:solidFill>
              </a:rPr>
              <a:t>(-) </a:t>
            </a:r>
            <a:r>
              <a:rPr lang="es-MX" sz="2400" b="1">
                <a:solidFill>
                  <a:schemeClr val="accent2"/>
                </a:solidFill>
              </a:rPr>
              <a:t>Adrenalina ó </a:t>
            </a:r>
            <a:r>
              <a:rPr lang="es-ES" sz="2400" b="1">
                <a:solidFill>
                  <a:schemeClr val="accent2"/>
                </a:solidFill>
              </a:rPr>
              <a:t>Glucagón</a:t>
            </a:r>
          </a:p>
        </p:txBody>
      </p:sp>
      <p:sp>
        <p:nvSpPr>
          <p:cNvPr id="31748" name="Text Box 4"/>
          <p:cNvSpPr>
            <a:spLocks noGrp="1" noChangeArrowheads="1"/>
          </p:cNvSpPr>
          <p:nvPr>
            <p:ph type="title"/>
          </p:nvPr>
        </p:nvSpPr>
        <p:spPr>
          <a:xfrm>
            <a:off x="133350" y="274638"/>
            <a:ext cx="8686800" cy="1143000"/>
          </a:xfrm>
          <a:solidFill>
            <a:srgbClr val="CCFFFF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s-AR" sz="3200" b="1" smtClean="0"/>
              <a:t>Regulación Hormonal de la     GLUCÓGENO-GENESIS</a:t>
            </a:r>
            <a:endParaRPr lang="es-ES" sz="3200" b="1" smtClean="0"/>
          </a:p>
        </p:txBody>
      </p:sp>
      <p:sp>
        <p:nvSpPr>
          <p:cNvPr id="31749" name="Text Box 5" descr="25%"/>
          <p:cNvSpPr txBox="1">
            <a:spLocks noChangeArrowheads="1"/>
          </p:cNvSpPr>
          <p:nvPr/>
        </p:nvSpPr>
        <p:spPr bwMode="auto">
          <a:xfrm>
            <a:off x="1219200" y="5410200"/>
            <a:ext cx="2016125" cy="5286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800" b="1"/>
              <a:t>Alostérica</a:t>
            </a:r>
            <a:endParaRPr lang="es-ES" sz="2800" b="1"/>
          </a:p>
        </p:txBody>
      </p:sp>
      <p:sp>
        <p:nvSpPr>
          <p:cNvPr id="31750" name="Oval 6" descr="20%"/>
          <p:cNvSpPr>
            <a:spLocks noChangeArrowheads="1"/>
          </p:cNvSpPr>
          <p:nvPr/>
        </p:nvSpPr>
        <p:spPr bwMode="auto">
          <a:xfrm>
            <a:off x="4038600" y="4681538"/>
            <a:ext cx="4494213" cy="1711325"/>
          </a:xfrm>
          <a:prstGeom prst="ellipse">
            <a:avLst/>
          </a:prstGeom>
          <a:pattFill prst="pct20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MX" sz="2400" b="1">
                <a:solidFill>
                  <a:srgbClr val="FF3300"/>
                </a:solidFill>
              </a:rPr>
              <a:t>(+) Glucosa-6-fosfato</a:t>
            </a:r>
          </a:p>
          <a:p>
            <a:r>
              <a:rPr lang="es-MX" sz="2400" b="1">
                <a:solidFill>
                  <a:schemeClr val="accent2"/>
                </a:solidFill>
              </a:rPr>
              <a:t>(-)Ca</a:t>
            </a:r>
            <a:r>
              <a:rPr lang="es-MX" sz="2400" b="1" baseline="30000">
                <a:solidFill>
                  <a:schemeClr val="accent2"/>
                </a:solidFill>
              </a:rPr>
              <a:t>++</a:t>
            </a:r>
          </a:p>
          <a:p>
            <a:r>
              <a:rPr lang="es-MX" sz="2400" b="1">
                <a:solidFill>
                  <a:schemeClr val="accent2"/>
                </a:solidFill>
              </a:rPr>
              <a:t>(-) Glucógeno</a:t>
            </a:r>
            <a:endParaRPr lang="es-ES" sz="2400" b="1">
              <a:solidFill>
                <a:schemeClr val="accent2"/>
              </a:solidFill>
            </a:endParaRPr>
          </a:p>
        </p:txBody>
      </p:sp>
      <p:sp>
        <p:nvSpPr>
          <p:cNvPr id="31751" name="Text Box 7" descr="25%"/>
          <p:cNvSpPr txBox="1">
            <a:spLocks noChangeArrowheads="1"/>
          </p:cNvSpPr>
          <p:nvPr/>
        </p:nvSpPr>
        <p:spPr bwMode="auto">
          <a:xfrm>
            <a:off x="2286000" y="2133600"/>
            <a:ext cx="4648200" cy="588963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200" b="1" i="1"/>
              <a:t>Glucógeno sintasa</a:t>
            </a:r>
            <a:endParaRPr lang="es-ES" sz="32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47813" y="333375"/>
            <a:ext cx="1368425" cy="649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Adrenalina</a:t>
            </a:r>
          </a:p>
          <a:p>
            <a:r>
              <a:rPr lang="es-AR" b="1">
                <a:latin typeface="Times New Roman" pitchFamily="18" charset="0"/>
              </a:rPr>
              <a:t>Glucagón</a:t>
            </a:r>
            <a:endParaRPr lang="es-ES" b="1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1943100" cy="4333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i="1">
                <a:latin typeface="Times New Roman" pitchFamily="18" charset="0"/>
              </a:rPr>
              <a:t>Adenilato ciclasa</a:t>
            </a:r>
            <a:endParaRPr lang="es-ES" b="1" i="1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55650" y="2206625"/>
            <a:ext cx="647700" cy="431800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ATP</a:t>
            </a:r>
            <a:endParaRPr lang="es-ES" b="1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627313" y="2205038"/>
            <a:ext cx="865187" cy="5762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AMP</a:t>
            </a:r>
          </a:p>
          <a:p>
            <a:r>
              <a:rPr lang="es-AR" b="1">
                <a:latin typeface="Times New Roman" pitchFamily="18" charset="0"/>
              </a:rPr>
              <a:t>cíclico</a:t>
            </a:r>
            <a:endParaRPr lang="es-ES" b="1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124075" y="3213100"/>
            <a:ext cx="2160588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>
                <a:latin typeface="Times New Roman" pitchFamily="18" charset="0"/>
              </a:rPr>
              <a:t>Proteína quinasa A</a:t>
            </a:r>
            <a:endParaRPr lang="es-E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755650" y="3860800"/>
            <a:ext cx="1439863" cy="865188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 dirty="0" smtClean="0">
                <a:latin typeface="Times New Roman" pitchFamily="18" charset="0"/>
              </a:rPr>
              <a:t>Glucógeno </a:t>
            </a:r>
            <a:r>
              <a:rPr lang="es-AR" b="1" i="1" dirty="0" err="1" smtClean="0">
                <a:latin typeface="Times New Roman" pitchFamily="18" charset="0"/>
              </a:rPr>
              <a:t>sintasa</a:t>
            </a:r>
            <a:r>
              <a:rPr lang="es-AR" b="1" i="1" dirty="0" smtClean="0">
                <a:latin typeface="Times New Roman" pitchFamily="18" charset="0"/>
              </a:rPr>
              <a:t> a </a:t>
            </a:r>
            <a:r>
              <a:rPr lang="es-AR" b="1" i="1" dirty="0" smtClean="0">
                <a:solidFill>
                  <a:schemeClr val="accent2"/>
                </a:solidFill>
                <a:latin typeface="Times New Roman" pitchFamily="18" charset="0"/>
              </a:rPr>
              <a:t>(activa)</a:t>
            </a:r>
            <a:r>
              <a:rPr lang="es-AR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es-AR" b="1" i="1" dirty="0">
              <a:latin typeface="Times New Roman" pitchFamily="18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067175" y="3860800"/>
            <a:ext cx="1368425" cy="865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AR" b="1" i="1" dirty="0" smtClean="0">
                <a:latin typeface="Times New Roman" pitchFamily="18" charset="0"/>
              </a:rPr>
              <a:t>Glucógeno </a:t>
            </a:r>
            <a:r>
              <a:rPr lang="es-AR" b="1" i="1" dirty="0" err="1" smtClean="0">
                <a:latin typeface="Times New Roman" pitchFamily="18" charset="0"/>
              </a:rPr>
              <a:t>sintasa</a:t>
            </a:r>
            <a:r>
              <a:rPr lang="es-AR" b="1" i="1" dirty="0" smtClean="0">
                <a:latin typeface="Times New Roman" pitchFamily="18" charset="0"/>
              </a:rPr>
              <a:t> b</a:t>
            </a:r>
            <a:endParaRPr lang="es-AR" b="1" i="1" dirty="0">
              <a:latin typeface="Times New Roman" pitchFamily="18" charset="0"/>
            </a:endParaRPr>
          </a:p>
          <a:p>
            <a:r>
              <a:rPr lang="es-AR" b="1" i="1" dirty="0" smtClean="0">
                <a:solidFill>
                  <a:srgbClr val="FF0000"/>
                </a:solidFill>
                <a:latin typeface="Times New Roman" pitchFamily="18" charset="0"/>
              </a:rPr>
              <a:t>(inactiva)</a:t>
            </a:r>
            <a:endParaRPr lang="es-ES" i="1" dirty="0" smtClean="0">
              <a:solidFill>
                <a:srgbClr val="FF0000"/>
              </a:solidFill>
            </a:endParaRPr>
          </a:p>
          <a:p>
            <a:endParaRPr lang="es-ES" i="1" dirty="0">
              <a:solidFill>
                <a:schemeClr val="accent2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715140" y="5429264"/>
            <a:ext cx="1439862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dirty="0">
                <a:latin typeface="Times New Roman" pitchFamily="18" charset="0"/>
              </a:rPr>
              <a:t>INSULINA</a:t>
            </a:r>
            <a:endParaRPr lang="es-ES" dirty="0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571736" y="5429264"/>
            <a:ext cx="1943100" cy="4333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AR" b="1" i="1" dirty="0">
                <a:latin typeface="Times New Roman" pitchFamily="18" charset="0"/>
              </a:rPr>
              <a:t>Proteína fosfatasa </a:t>
            </a:r>
            <a:endParaRPr lang="es-ES" dirty="0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2124075" y="98107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2987675" y="27813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619250" y="2492375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908175" y="1916113"/>
            <a:ext cx="0" cy="5048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3132138" y="3644900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2339975" y="443706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2339975" y="3933825"/>
            <a:ext cx="5762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ATP</a:t>
            </a:r>
            <a:endParaRPr lang="es-ES"/>
          </a:p>
        </p:txBody>
      </p:sp>
      <p:sp>
        <p:nvSpPr>
          <p:cNvPr id="2072" name="Oval 24"/>
          <p:cNvSpPr>
            <a:spLocks noChangeArrowheads="1"/>
          </p:cNvSpPr>
          <p:nvPr/>
        </p:nvSpPr>
        <p:spPr bwMode="auto">
          <a:xfrm>
            <a:off x="3276600" y="3933825"/>
            <a:ext cx="5762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/>
              <a:t>ADP</a:t>
            </a:r>
            <a:endParaRPr lang="es-ES"/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2916238" y="4292600"/>
            <a:ext cx="431800" cy="144463"/>
          </a:xfrm>
          <a:prstGeom prst="curvedUpArrow">
            <a:avLst>
              <a:gd name="adj1" fmla="val 59780"/>
              <a:gd name="adj2" fmla="val 119560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4929190" y="5715016"/>
            <a:ext cx="143986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triangle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3357553" y="4714884"/>
            <a:ext cx="45719" cy="64294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2339975" y="981075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>
                <a:solidFill>
                  <a:srgbClr val="0000FF"/>
                </a:solidFill>
              </a:rPr>
              <a:t>+</a:t>
            </a:r>
            <a:endParaRPr lang="es-ES">
              <a:solidFill>
                <a:srgbClr val="0000FF"/>
              </a:solidFill>
            </a:endParaRPr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3132138" y="28527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>
                <a:solidFill>
                  <a:srgbClr val="0000FF"/>
                </a:solidFill>
              </a:rPr>
              <a:t>+</a:t>
            </a:r>
            <a:endParaRPr lang="es-ES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3492500" y="260350"/>
            <a:ext cx="5472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b="1" u="sng" dirty="0"/>
              <a:t>MECANISMO “en cascada” DE ACTIVACIÓN DE </a:t>
            </a:r>
            <a:r>
              <a:rPr lang="es-AR" b="1" i="1" u="sng" dirty="0"/>
              <a:t>GLUCOGENO </a:t>
            </a:r>
            <a:r>
              <a:rPr lang="es-AR" b="1" i="1" u="sng" dirty="0" smtClean="0"/>
              <a:t>SINTASA</a:t>
            </a:r>
            <a:endParaRPr lang="es-ES" b="1" i="1" u="sng" dirty="0"/>
          </a:p>
        </p:txBody>
      </p:sp>
      <p:sp>
        <p:nvSpPr>
          <p:cNvPr id="38" name="Line 22"/>
          <p:cNvSpPr>
            <a:spLocks noChangeShapeType="1"/>
          </p:cNvSpPr>
          <p:nvPr/>
        </p:nvSpPr>
        <p:spPr bwMode="auto">
          <a:xfrm>
            <a:off x="2357422" y="458946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40" name="39 Conector recto de flecha"/>
          <p:cNvCxnSpPr/>
          <p:nvPr/>
        </p:nvCxnSpPr>
        <p:spPr>
          <a:xfrm rot="5400000">
            <a:off x="2464579" y="4679165"/>
            <a:ext cx="42862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Elipse"/>
          <p:cNvSpPr/>
          <p:nvPr/>
        </p:nvSpPr>
        <p:spPr>
          <a:xfrm>
            <a:off x="1714480" y="5000636"/>
            <a:ext cx="642942" cy="5715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Pi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3779838" y="1412875"/>
            <a:ext cx="1825625" cy="4397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GLUCOSA</a:t>
            </a:r>
            <a:endParaRPr lang="es-ES" sz="2400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3708400" y="2205038"/>
            <a:ext cx="2333625" cy="503237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GLUCOSA-6-P</a:t>
            </a:r>
            <a:endParaRPr lang="es-ES" sz="2400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4648200" y="1871663"/>
            <a:ext cx="0" cy="2778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549" name="Line 5"/>
          <p:cNvSpPr>
            <a:spLocks noChangeShapeType="1"/>
          </p:cNvSpPr>
          <p:nvPr/>
        </p:nvSpPr>
        <p:spPr bwMode="auto">
          <a:xfrm flipV="1">
            <a:off x="4800600" y="1844675"/>
            <a:ext cx="0" cy="2778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>
            <a:off x="4676775" y="2741613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 flipV="1">
            <a:off x="4859338" y="2741613"/>
            <a:ext cx="0" cy="182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552" name="Oval 8"/>
          <p:cNvSpPr>
            <a:spLocks noChangeArrowheads="1"/>
          </p:cNvSpPr>
          <p:nvPr/>
        </p:nvSpPr>
        <p:spPr bwMode="auto">
          <a:xfrm>
            <a:off x="2916238" y="3213100"/>
            <a:ext cx="3932237" cy="26511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08553" name="Rectangle 9" descr="25%"/>
          <p:cNvSpPr>
            <a:spLocks noChangeArrowheads="1"/>
          </p:cNvSpPr>
          <p:nvPr/>
        </p:nvSpPr>
        <p:spPr bwMode="auto">
          <a:xfrm>
            <a:off x="3276600" y="6021388"/>
            <a:ext cx="3097213" cy="609600"/>
          </a:xfrm>
          <a:prstGeom prst="rect">
            <a:avLst/>
          </a:prstGeom>
          <a:pattFill prst="pct25">
            <a:fgClr>
              <a:srgbClr val="FF505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GLUCOGENO n+1</a:t>
            </a:r>
            <a:endParaRPr lang="es-ES" sz="2400"/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3779838" y="2997200"/>
            <a:ext cx="2430462" cy="438150"/>
          </a:xfrm>
          <a:prstGeom prst="rect">
            <a:avLst/>
          </a:prstGeom>
          <a:solidFill>
            <a:srgbClr val="CCE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GLUCOSA-1-P</a:t>
            </a:r>
            <a:endParaRPr lang="es-ES" sz="2400"/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1979613" y="3429000"/>
            <a:ext cx="1347787" cy="369888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2400"/>
              <a:t>UDPG</a:t>
            </a:r>
            <a:endParaRPr lang="es-ES" sz="2400"/>
          </a:p>
        </p:txBody>
      </p:sp>
      <p:sp>
        <p:nvSpPr>
          <p:cNvPr id="108556" name="Arc 12"/>
          <p:cNvSpPr>
            <a:spLocks/>
          </p:cNvSpPr>
          <p:nvPr/>
        </p:nvSpPr>
        <p:spPr bwMode="auto">
          <a:xfrm>
            <a:off x="3419475" y="3213100"/>
            <a:ext cx="366713" cy="396875"/>
          </a:xfrm>
          <a:custGeom>
            <a:avLst/>
            <a:gdLst>
              <a:gd name="T0" fmla="*/ 541108 w 23898"/>
              <a:gd name="T1" fmla="*/ 0 h 43200"/>
              <a:gd name="T2" fmla="*/ 0 w 23898"/>
              <a:gd name="T3" fmla="*/ 3635678 h 43200"/>
              <a:gd name="T4" fmla="*/ 541108 w 23898"/>
              <a:gd name="T5" fmla="*/ 1823034 h 43200"/>
              <a:gd name="T6" fmla="*/ 0 60000 65536"/>
              <a:gd name="T7" fmla="*/ 0 60000 65536"/>
              <a:gd name="T8" fmla="*/ 0 60000 65536"/>
              <a:gd name="T9" fmla="*/ 0 w 23898"/>
              <a:gd name="T10" fmla="*/ 0 h 43200"/>
              <a:gd name="T11" fmla="*/ 23898 w 23898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898" h="43200" fill="none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</a:path>
              <a:path w="23898" h="43200" stroke="0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  <a:lnTo>
                  <a:pt x="2298" y="2160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PE"/>
          </a:p>
        </p:txBody>
      </p:sp>
      <p:sp>
        <p:nvSpPr>
          <p:cNvPr id="108557" name="Arc 13"/>
          <p:cNvSpPr>
            <a:spLocks/>
          </p:cNvSpPr>
          <p:nvPr/>
        </p:nvSpPr>
        <p:spPr bwMode="auto">
          <a:xfrm>
            <a:off x="2489200" y="4271963"/>
            <a:ext cx="454025" cy="627062"/>
          </a:xfrm>
          <a:custGeom>
            <a:avLst/>
            <a:gdLst>
              <a:gd name="T0" fmla="*/ 829434 w 23898"/>
              <a:gd name="T1" fmla="*/ 0 h 43200"/>
              <a:gd name="T2" fmla="*/ 0 w 23898"/>
              <a:gd name="T3" fmla="*/ 9076099 h 43200"/>
              <a:gd name="T4" fmla="*/ 829434 w 23898"/>
              <a:gd name="T5" fmla="*/ 4551004 h 43200"/>
              <a:gd name="T6" fmla="*/ 0 60000 65536"/>
              <a:gd name="T7" fmla="*/ 0 60000 65536"/>
              <a:gd name="T8" fmla="*/ 0 60000 65536"/>
              <a:gd name="T9" fmla="*/ 0 w 23898"/>
              <a:gd name="T10" fmla="*/ 0 h 43200"/>
              <a:gd name="T11" fmla="*/ 23898 w 23898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898" h="43200" fill="none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</a:path>
              <a:path w="23898" h="43200" stroke="0" extrusionOk="0">
                <a:moveTo>
                  <a:pt x="2297" y="0"/>
                </a:moveTo>
                <a:cubicBezTo>
                  <a:pt x="14227" y="0"/>
                  <a:pt x="23898" y="9670"/>
                  <a:pt x="23898" y="21600"/>
                </a:cubicBezTo>
                <a:cubicBezTo>
                  <a:pt x="23898" y="33529"/>
                  <a:pt x="14227" y="43200"/>
                  <a:pt x="2298" y="43200"/>
                </a:cubicBezTo>
                <a:cubicBezTo>
                  <a:pt x="1530" y="43200"/>
                  <a:pt x="763" y="43159"/>
                  <a:pt x="-1" y="43077"/>
                </a:cubicBezTo>
                <a:lnTo>
                  <a:pt x="2298" y="2160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PE"/>
          </a:p>
        </p:txBody>
      </p:sp>
      <p:sp>
        <p:nvSpPr>
          <p:cNvPr id="108558" name="Arc 14"/>
          <p:cNvSpPr>
            <a:spLocks/>
          </p:cNvSpPr>
          <p:nvPr/>
        </p:nvSpPr>
        <p:spPr bwMode="auto">
          <a:xfrm rot="19738726" flipV="1">
            <a:off x="6548438" y="5227638"/>
            <a:ext cx="92075" cy="274637"/>
          </a:xfrm>
          <a:custGeom>
            <a:avLst/>
            <a:gdLst>
              <a:gd name="T0" fmla="*/ 0 w 21600"/>
              <a:gd name="T1" fmla="*/ 0 h 21600"/>
              <a:gd name="T2" fmla="*/ 392491 w 21600"/>
              <a:gd name="T3" fmla="*/ 3491921 h 21600"/>
              <a:gd name="T4" fmla="*/ 0 w 21600"/>
              <a:gd name="T5" fmla="*/ 349192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3" name="Line 16"/>
          <p:cNvSpPr>
            <a:spLocks noChangeShapeType="1"/>
          </p:cNvSpPr>
          <p:nvPr/>
        </p:nvSpPr>
        <p:spPr bwMode="auto">
          <a:xfrm>
            <a:off x="3022600" y="50482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2268538" y="2924175"/>
            <a:ext cx="1193800" cy="347663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2400"/>
              <a:t>UTP</a:t>
            </a:r>
            <a:endParaRPr lang="es-ES" sz="2400"/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3348038" y="3429000"/>
            <a:ext cx="23209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rgbClr val="FF5050"/>
                </a:solidFill>
                <a:cs typeface="Times New Roman" pitchFamily="18" charset="0"/>
              </a:rPr>
              <a:t> UDPG-pirofosforilasa</a:t>
            </a:r>
            <a:r>
              <a:rPr lang="es-ES" sz="2400" b="1" i="1">
                <a:solidFill>
                  <a:srgbClr val="FF5050"/>
                </a:solidFill>
              </a:rPr>
              <a:t> 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2916238" y="4292600"/>
            <a:ext cx="2236787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rgbClr val="FF5050"/>
                </a:solidFill>
                <a:cs typeface="Times New Roman" pitchFamily="18" charset="0"/>
              </a:rPr>
              <a:t> </a:t>
            </a:r>
            <a:r>
              <a:rPr lang="es-MX" sz="2400" b="1" i="1">
                <a:solidFill>
                  <a:srgbClr val="FF5050"/>
                </a:solidFill>
                <a:cs typeface="Times New Roman" pitchFamily="18" charset="0"/>
              </a:rPr>
              <a:t>Glucógeno sintetasa</a:t>
            </a:r>
            <a:r>
              <a:rPr lang="es-ES" sz="2400" b="1" i="1">
                <a:solidFill>
                  <a:srgbClr val="FF5050"/>
                </a:solidFill>
              </a:rPr>
              <a:t> </a:t>
            </a: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6853238" y="4608513"/>
            <a:ext cx="2290762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MX" sz="2400" b="1" i="1">
                <a:solidFill>
                  <a:schemeClr val="accent2"/>
                </a:solidFill>
                <a:cs typeface="Times New Roman" pitchFamily="18" charset="0"/>
              </a:rPr>
              <a:t>Glucógeno </a:t>
            </a:r>
            <a:r>
              <a:rPr lang="es-ES" sz="2400" b="1" i="1">
                <a:solidFill>
                  <a:schemeClr val="accent2"/>
                </a:solidFill>
                <a:cs typeface="Times New Roman" pitchFamily="18" charset="0"/>
              </a:rPr>
              <a:t>fosforilasa</a:t>
            </a:r>
            <a:r>
              <a:rPr lang="es-ES" sz="2400" b="1" i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6172200" y="5543550"/>
            <a:ext cx="631825" cy="4064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2400"/>
              <a:t>Pi</a:t>
            </a:r>
            <a:endParaRPr lang="es-ES" sz="2400"/>
          </a:p>
        </p:txBody>
      </p:sp>
      <p:sp>
        <p:nvSpPr>
          <p:cNvPr id="108567" name="Rectangle 23" descr="25%"/>
          <p:cNvSpPr>
            <a:spLocks noChangeArrowheads="1"/>
          </p:cNvSpPr>
          <p:nvPr/>
        </p:nvSpPr>
        <p:spPr bwMode="auto">
          <a:xfrm>
            <a:off x="0" y="4076700"/>
            <a:ext cx="2700338" cy="509588"/>
          </a:xfrm>
          <a:prstGeom prst="rect">
            <a:avLst/>
          </a:prstGeom>
          <a:pattFill prst="pct25">
            <a:fgClr>
              <a:srgbClr val="FF505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GLUCOGENO (n)</a:t>
            </a:r>
            <a:endParaRPr lang="es-ES" sz="2400"/>
          </a:p>
        </p:txBody>
      </p:sp>
      <p:sp>
        <p:nvSpPr>
          <p:cNvPr id="108568" name="Text Box 24"/>
          <p:cNvSpPr txBox="1">
            <a:spLocks noChangeArrowheads="1"/>
          </p:cNvSpPr>
          <p:nvPr/>
        </p:nvSpPr>
        <p:spPr bwMode="auto">
          <a:xfrm>
            <a:off x="1692275" y="5013325"/>
            <a:ext cx="2303463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i="1">
                <a:solidFill>
                  <a:srgbClr val="FF5050"/>
                </a:solidFill>
                <a:cs typeface="Times New Roman" pitchFamily="18" charset="0"/>
              </a:rPr>
              <a:t> </a:t>
            </a:r>
            <a:r>
              <a:rPr lang="es-MX" sz="2400" b="1" i="1">
                <a:solidFill>
                  <a:srgbClr val="FF5050"/>
                </a:solidFill>
                <a:cs typeface="Times New Roman" pitchFamily="18" charset="0"/>
              </a:rPr>
              <a:t>Enzima ramificante</a:t>
            </a:r>
            <a:endParaRPr lang="es-ES" sz="2400" b="1" i="1">
              <a:solidFill>
                <a:srgbClr val="FF5050"/>
              </a:solidFill>
            </a:endParaRPr>
          </a:p>
        </p:txBody>
      </p:sp>
      <p:sp>
        <p:nvSpPr>
          <p:cNvPr id="108569" name="Freeform 25"/>
          <p:cNvSpPr>
            <a:spLocks/>
          </p:cNvSpPr>
          <p:nvPr/>
        </p:nvSpPr>
        <p:spPr bwMode="auto">
          <a:xfrm>
            <a:off x="6227763" y="3068638"/>
            <a:ext cx="444500" cy="533400"/>
          </a:xfrm>
          <a:custGeom>
            <a:avLst/>
            <a:gdLst>
              <a:gd name="T0" fmla="*/ 63500 w 280"/>
              <a:gd name="T1" fmla="*/ 533400 h 336"/>
              <a:gd name="T2" fmla="*/ 63500 w 280"/>
              <a:gd name="T3" fmla="*/ 228600 h 336"/>
              <a:gd name="T4" fmla="*/ 444500 w 280"/>
              <a:gd name="T5" fmla="*/ 0 h 336"/>
              <a:gd name="T6" fmla="*/ 0 60000 65536"/>
              <a:gd name="T7" fmla="*/ 0 60000 65536"/>
              <a:gd name="T8" fmla="*/ 0 60000 65536"/>
              <a:gd name="T9" fmla="*/ 0 w 280"/>
              <a:gd name="T10" fmla="*/ 0 h 336"/>
              <a:gd name="T11" fmla="*/ 280 w 280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0" h="336">
                <a:moveTo>
                  <a:pt x="40" y="336"/>
                </a:moveTo>
                <a:cubicBezTo>
                  <a:pt x="20" y="268"/>
                  <a:pt x="0" y="200"/>
                  <a:pt x="40" y="144"/>
                </a:cubicBezTo>
                <a:cubicBezTo>
                  <a:pt x="80" y="88"/>
                  <a:pt x="240" y="24"/>
                  <a:pt x="280" y="0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08570" name="Rectangle 26" descr="25%"/>
          <p:cNvSpPr>
            <a:spLocks noChangeArrowheads="1"/>
          </p:cNvSpPr>
          <p:nvPr/>
        </p:nvSpPr>
        <p:spPr bwMode="auto">
          <a:xfrm>
            <a:off x="6300788" y="2636838"/>
            <a:ext cx="2843212" cy="365125"/>
          </a:xfrm>
          <a:prstGeom prst="rect">
            <a:avLst/>
          </a:prstGeom>
          <a:pattFill prst="pct25">
            <a:fgClr>
              <a:srgbClr val="CCEC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MX" sz="2400"/>
              <a:t>GLUCOGENO n-1</a:t>
            </a:r>
            <a:endParaRPr lang="es-ES" sz="2400"/>
          </a:p>
        </p:txBody>
      </p:sp>
      <p:sp>
        <p:nvSpPr>
          <p:cNvPr id="108571" name="Rectangle 27"/>
          <p:cNvSpPr>
            <a:spLocks noGrp="1" noChangeArrowheads="1"/>
          </p:cNvSpPr>
          <p:nvPr>
            <p:ph type="title"/>
          </p:nvPr>
        </p:nvSpPr>
        <p:spPr>
          <a:xfrm>
            <a:off x="704850" y="115888"/>
            <a:ext cx="7772400" cy="1143000"/>
          </a:xfrm>
          <a:solidFill>
            <a:srgbClr val="00FFFF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La biosíntesis y degradación están coordinadamente reguladas</a:t>
            </a:r>
          </a:p>
        </p:txBody>
      </p:sp>
      <p:sp>
        <p:nvSpPr>
          <p:cNvPr id="108572" name="Text Box 28" descr="25%"/>
          <p:cNvSpPr txBox="1">
            <a:spLocks noChangeArrowheads="1"/>
          </p:cNvSpPr>
          <p:nvPr/>
        </p:nvSpPr>
        <p:spPr bwMode="auto">
          <a:xfrm>
            <a:off x="381000" y="1828800"/>
            <a:ext cx="2319338" cy="795338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MX" sz="2400" b="1"/>
              <a:t>Fosforilación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MX" sz="2400" b="1"/>
              <a:t>INACTIVA</a:t>
            </a:r>
            <a:endParaRPr lang="es-ES" sz="2400" b="1"/>
          </a:p>
        </p:txBody>
      </p:sp>
      <p:sp>
        <p:nvSpPr>
          <p:cNvPr id="108573" name="Text Box 29" descr="25%"/>
          <p:cNvSpPr txBox="1">
            <a:spLocks noChangeArrowheads="1"/>
          </p:cNvSpPr>
          <p:nvPr/>
        </p:nvSpPr>
        <p:spPr bwMode="auto">
          <a:xfrm>
            <a:off x="6553200" y="1676400"/>
            <a:ext cx="2339975" cy="795338"/>
          </a:xfrm>
          <a:prstGeom prst="rect">
            <a:avLst/>
          </a:prstGeom>
          <a:pattFill prst="pct25">
            <a:fgClr>
              <a:srgbClr val="00FFFF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MX" sz="2400" b="1"/>
              <a:t>Fosforilación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MX" sz="2400" b="1"/>
              <a:t>ACTIVA</a:t>
            </a:r>
            <a:endParaRPr lang="es-ES" sz="2400" b="1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1116013" y="4652963"/>
            <a:ext cx="1368425" cy="419100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2400"/>
              <a:t>UDP</a:t>
            </a:r>
            <a:endParaRPr lang="es-ES" sz="2400"/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6656388" y="3455988"/>
            <a:ext cx="2487612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MX" sz="2400" b="1" i="1">
                <a:solidFill>
                  <a:schemeClr val="accent2"/>
                </a:solidFill>
                <a:cs typeface="Times New Roman" pitchFamily="18" charset="0"/>
              </a:rPr>
              <a:t>Enzima desramificante</a:t>
            </a:r>
            <a:r>
              <a:rPr lang="es-ES" sz="2400" b="1" i="1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0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10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 autoUpdateAnimBg="0"/>
      <p:bldP spid="108547" grpId="0" animBg="1" autoUpdateAnimBg="0"/>
      <p:bldP spid="108548" grpId="0" animBg="1"/>
      <p:bldP spid="108549" grpId="0" animBg="1"/>
      <p:bldP spid="108550" grpId="0" animBg="1"/>
      <p:bldP spid="108551" grpId="0" animBg="1"/>
      <p:bldP spid="108552" grpId="0" animBg="1"/>
      <p:bldP spid="108553" grpId="0" animBg="1" autoUpdateAnimBg="0"/>
      <p:bldP spid="108554" grpId="0" animBg="1" autoUpdateAnimBg="0"/>
      <p:bldP spid="108555" grpId="0" animBg="1" autoUpdateAnimBg="0"/>
      <p:bldP spid="108556" grpId="0" animBg="1"/>
      <p:bldP spid="108557" grpId="0" animBg="1"/>
      <p:bldP spid="108558" grpId="0" animBg="1"/>
      <p:bldP spid="108561" grpId="0" animBg="1" autoUpdateAnimBg="0"/>
      <p:bldP spid="108562" grpId="0" animBg="1" autoUpdateAnimBg="0"/>
      <p:bldP spid="108563" grpId="0" animBg="1" autoUpdateAnimBg="0"/>
      <p:bldP spid="108565" grpId="0" animBg="1" autoUpdateAnimBg="0"/>
      <p:bldP spid="108566" grpId="0" animBg="1" autoUpdateAnimBg="0"/>
      <p:bldP spid="108567" grpId="0" animBg="1" autoUpdateAnimBg="0"/>
      <p:bldP spid="108568" grpId="0" animBg="1" autoUpdateAnimBg="0"/>
      <p:bldP spid="108569" grpId="0" animBg="1"/>
      <p:bldP spid="108570" grpId="0" animBg="1" autoUpdateAnimBg="0"/>
      <p:bldP spid="108571" grpId="0" animBg="1" autoUpdateAnimBg="0"/>
      <p:bldP spid="108572" grpId="0" animBg="1" autoUpdateAnimBg="0"/>
      <p:bldP spid="108573" grpId="0" animBg="1" autoUpdateAnimBg="0"/>
      <p:bldP spid="108559" grpId="0" animBg="1" autoUpdateAnimBg="0"/>
      <p:bldP spid="108564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207963" y="276225"/>
            <a:ext cx="86836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hangingPunct="1"/>
            <a:r>
              <a:rPr lang="es-ES" sz="2800" b="1" smtClean="0"/>
              <a:t/>
            </a:r>
            <a:br>
              <a:rPr lang="es-ES" sz="2800" b="1" smtClean="0"/>
            </a:br>
            <a:r>
              <a:rPr lang="es-ES" sz="2800" b="1" smtClean="0"/>
              <a:t>DESTINO DE LOS PRODUCTOS DE LA DESCARBOXILACION OXIDATIVA DE PIRUVATO</a:t>
            </a:r>
            <a:br>
              <a:rPr lang="es-ES" sz="2800" b="1" smtClean="0"/>
            </a:br>
            <a:endParaRPr lang="es-ES" sz="2800" b="1" smtClean="0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55788"/>
            <a:ext cx="8229600" cy="4525962"/>
          </a:xfrm>
          <a:solidFill>
            <a:srgbClr val="DDDDDD"/>
          </a:solidFill>
        </p:spPr>
        <p:txBody>
          <a:bodyPr lIns="90488" tIns="44450" rIns="90488" bIns="44450"/>
          <a:lstStyle/>
          <a:p>
            <a:pPr eaLnBrk="1" hangingPunct="1"/>
            <a:endParaRPr lang="es-ES" sz="2800" b="1" smtClean="0"/>
          </a:p>
          <a:p>
            <a:pPr eaLnBrk="1" hangingPunct="1"/>
            <a:r>
              <a:rPr lang="es-ES" sz="2800" b="1" smtClean="0"/>
              <a:t>ACETIL- CoA</a:t>
            </a:r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endParaRPr lang="es-ES" sz="2800" b="1" smtClean="0"/>
          </a:p>
          <a:p>
            <a:pPr eaLnBrk="1" hangingPunct="1"/>
            <a:r>
              <a:rPr lang="es-ES" sz="2800" b="1" smtClean="0"/>
              <a:t>NADH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403350" y="2060575"/>
            <a:ext cx="23955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3" name="Freeform 7"/>
          <p:cNvSpPr>
            <a:spLocks/>
          </p:cNvSpPr>
          <p:nvPr/>
        </p:nvSpPr>
        <p:spPr bwMode="auto">
          <a:xfrm>
            <a:off x="3132138" y="1889125"/>
            <a:ext cx="1439862" cy="387350"/>
          </a:xfrm>
          <a:custGeom>
            <a:avLst/>
            <a:gdLst>
              <a:gd name="T0" fmla="*/ 3060 w 941"/>
              <a:gd name="T1" fmla="*/ 345800 h 289"/>
              <a:gd name="T2" fmla="*/ 22952 w 941"/>
              <a:gd name="T3" fmla="*/ 272083 h 289"/>
              <a:gd name="T4" fmla="*/ 62736 w 941"/>
              <a:gd name="T5" fmla="*/ 202387 h 289"/>
              <a:gd name="T6" fmla="*/ 117821 w 941"/>
              <a:gd name="T7" fmla="*/ 140733 h 289"/>
              <a:gd name="T8" fmla="*/ 149954 w 941"/>
              <a:gd name="T9" fmla="*/ 113926 h 289"/>
              <a:gd name="T10" fmla="*/ 186677 w 941"/>
              <a:gd name="T11" fmla="*/ 88461 h 289"/>
              <a:gd name="T12" fmla="*/ 226461 w 941"/>
              <a:gd name="T13" fmla="*/ 65675 h 289"/>
              <a:gd name="T14" fmla="*/ 269305 w 941"/>
              <a:gd name="T15" fmla="*/ 46911 h 289"/>
              <a:gd name="T16" fmla="*/ 313679 w 941"/>
              <a:gd name="T17" fmla="*/ 30827 h 289"/>
              <a:gd name="T18" fmla="*/ 362643 w 941"/>
              <a:gd name="T19" fmla="*/ 17424 h 289"/>
              <a:gd name="T20" fmla="*/ 410078 w 941"/>
              <a:gd name="T21" fmla="*/ 8042 h 289"/>
              <a:gd name="T22" fmla="*/ 460572 w 941"/>
              <a:gd name="T23" fmla="*/ 1340 h 289"/>
              <a:gd name="T24" fmla="*/ 514127 w 941"/>
              <a:gd name="T25" fmla="*/ 0 h 289"/>
              <a:gd name="T26" fmla="*/ 849228 w 941"/>
              <a:gd name="T27" fmla="*/ 1340 h 289"/>
              <a:gd name="T28" fmla="*/ 927265 w 941"/>
              <a:gd name="T29" fmla="*/ 10722 h 289"/>
              <a:gd name="T30" fmla="*/ 1003772 w 941"/>
              <a:gd name="T31" fmla="*/ 28147 h 289"/>
              <a:gd name="T32" fmla="*/ 1072628 w 941"/>
              <a:gd name="T33" fmla="*/ 54953 h 289"/>
              <a:gd name="T34" fmla="*/ 1136894 w 941"/>
              <a:gd name="T35" fmla="*/ 88461 h 289"/>
              <a:gd name="T36" fmla="*/ 1191979 w 941"/>
              <a:gd name="T37" fmla="*/ 130010 h 289"/>
              <a:gd name="T38" fmla="*/ 1240944 w 941"/>
              <a:gd name="T39" fmla="*/ 176921 h 289"/>
              <a:gd name="T40" fmla="*/ 1277667 w 941"/>
              <a:gd name="T41" fmla="*/ 229193 h 289"/>
              <a:gd name="T42" fmla="*/ 1438332 w 941"/>
              <a:gd name="T43" fmla="*/ 257340 h 289"/>
              <a:gd name="T44" fmla="*/ 853818 w 941"/>
              <a:gd name="T45" fmla="*/ 257340 h 289"/>
              <a:gd name="T46" fmla="*/ 986941 w 941"/>
              <a:gd name="T47" fmla="*/ 235895 h 289"/>
              <a:gd name="T48" fmla="*/ 959398 w 941"/>
              <a:gd name="T49" fmla="*/ 194345 h 289"/>
              <a:gd name="T50" fmla="*/ 927265 w 941"/>
              <a:gd name="T51" fmla="*/ 156816 h 289"/>
              <a:gd name="T52" fmla="*/ 890542 w 941"/>
              <a:gd name="T53" fmla="*/ 121968 h 289"/>
              <a:gd name="T54" fmla="*/ 846168 w 941"/>
              <a:gd name="T55" fmla="*/ 91141 h 289"/>
              <a:gd name="T56" fmla="*/ 797203 w 941"/>
              <a:gd name="T57" fmla="*/ 64335 h 289"/>
              <a:gd name="T58" fmla="*/ 746708 w 941"/>
              <a:gd name="T59" fmla="*/ 41550 h 289"/>
              <a:gd name="T60" fmla="*/ 691623 w 941"/>
              <a:gd name="T61" fmla="*/ 24126 h 289"/>
              <a:gd name="T62" fmla="*/ 622767 w 941"/>
              <a:gd name="T63" fmla="*/ 26806 h 289"/>
              <a:gd name="T64" fmla="*/ 546260 w 941"/>
              <a:gd name="T65" fmla="*/ 53612 h 289"/>
              <a:gd name="T66" fmla="*/ 478934 w 941"/>
              <a:gd name="T67" fmla="*/ 89801 h 289"/>
              <a:gd name="T68" fmla="*/ 422319 w 941"/>
              <a:gd name="T69" fmla="*/ 131351 h 289"/>
              <a:gd name="T70" fmla="*/ 371824 w 941"/>
              <a:gd name="T71" fmla="*/ 180942 h 289"/>
              <a:gd name="T72" fmla="*/ 335101 w 941"/>
              <a:gd name="T73" fmla="*/ 234554 h 289"/>
              <a:gd name="T74" fmla="*/ 309088 w 941"/>
              <a:gd name="T75" fmla="*/ 293528 h 289"/>
              <a:gd name="T76" fmla="*/ 295317 w 941"/>
              <a:gd name="T77" fmla="*/ 353842 h 289"/>
              <a:gd name="T78" fmla="*/ 0 w 941"/>
              <a:gd name="T79" fmla="*/ 386010 h 2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941"/>
              <a:gd name="T121" fmla="*/ 0 h 289"/>
              <a:gd name="T122" fmla="*/ 941 w 941"/>
              <a:gd name="T123" fmla="*/ 289 h 2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941" h="289">
                <a:moveTo>
                  <a:pt x="0" y="288"/>
                </a:moveTo>
                <a:lnTo>
                  <a:pt x="2" y="258"/>
                </a:lnTo>
                <a:lnTo>
                  <a:pt x="8" y="230"/>
                </a:lnTo>
                <a:lnTo>
                  <a:pt x="15" y="203"/>
                </a:lnTo>
                <a:lnTo>
                  <a:pt x="27" y="176"/>
                </a:lnTo>
                <a:lnTo>
                  <a:pt x="41" y="151"/>
                </a:lnTo>
                <a:lnTo>
                  <a:pt x="57" y="127"/>
                </a:lnTo>
                <a:lnTo>
                  <a:pt x="77" y="105"/>
                </a:lnTo>
                <a:lnTo>
                  <a:pt x="87" y="94"/>
                </a:lnTo>
                <a:lnTo>
                  <a:pt x="98" y="85"/>
                </a:lnTo>
                <a:lnTo>
                  <a:pt x="110" y="75"/>
                </a:lnTo>
                <a:lnTo>
                  <a:pt x="122" y="66"/>
                </a:lnTo>
                <a:lnTo>
                  <a:pt x="136" y="57"/>
                </a:lnTo>
                <a:lnTo>
                  <a:pt x="148" y="49"/>
                </a:lnTo>
                <a:lnTo>
                  <a:pt x="161" y="42"/>
                </a:lnTo>
                <a:lnTo>
                  <a:pt x="176" y="35"/>
                </a:lnTo>
                <a:lnTo>
                  <a:pt x="190" y="28"/>
                </a:lnTo>
                <a:lnTo>
                  <a:pt x="205" y="23"/>
                </a:lnTo>
                <a:lnTo>
                  <a:pt x="220" y="18"/>
                </a:lnTo>
                <a:lnTo>
                  <a:pt x="237" y="13"/>
                </a:lnTo>
                <a:lnTo>
                  <a:pt x="252" y="9"/>
                </a:lnTo>
                <a:lnTo>
                  <a:pt x="268" y="6"/>
                </a:lnTo>
                <a:lnTo>
                  <a:pt x="285" y="3"/>
                </a:lnTo>
                <a:lnTo>
                  <a:pt x="301" y="1"/>
                </a:lnTo>
                <a:lnTo>
                  <a:pt x="320" y="0"/>
                </a:lnTo>
                <a:lnTo>
                  <a:pt x="336" y="0"/>
                </a:lnTo>
                <a:lnTo>
                  <a:pt x="528" y="0"/>
                </a:lnTo>
                <a:lnTo>
                  <a:pt x="555" y="1"/>
                </a:lnTo>
                <a:lnTo>
                  <a:pt x="580" y="4"/>
                </a:lnTo>
                <a:lnTo>
                  <a:pt x="606" y="8"/>
                </a:lnTo>
                <a:lnTo>
                  <a:pt x="632" y="14"/>
                </a:lnTo>
                <a:lnTo>
                  <a:pt x="656" y="21"/>
                </a:lnTo>
                <a:lnTo>
                  <a:pt x="678" y="31"/>
                </a:lnTo>
                <a:lnTo>
                  <a:pt x="701" y="41"/>
                </a:lnTo>
                <a:lnTo>
                  <a:pt x="722" y="53"/>
                </a:lnTo>
                <a:lnTo>
                  <a:pt x="743" y="66"/>
                </a:lnTo>
                <a:lnTo>
                  <a:pt x="761" y="81"/>
                </a:lnTo>
                <a:lnTo>
                  <a:pt x="779" y="97"/>
                </a:lnTo>
                <a:lnTo>
                  <a:pt x="796" y="114"/>
                </a:lnTo>
                <a:lnTo>
                  <a:pt x="811" y="132"/>
                </a:lnTo>
                <a:lnTo>
                  <a:pt x="824" y="151"/>
                </a:lnTo>
                <a:lnTo>
                  <a:pt x="835" y="171"/>
                </a:lnTo>
                <a:lnTo>
                  <a:pt x="846" y="192"/>
                </a:lnTo>
                <a:lnTo>
                  <a:pt x="940" y="192"/>
                </a:lnTo>
                <a:lnTo>
                  <a:pt x="769" y="288"/>
                </a:lnTo>
                <a:lnTo>
                  <a:pt x="558" y="192"/>
                </a:lnTo>
                <a:lnTo>
                  <a:pt x="653" y="192"/>
                </a:lnTo>
                <a:lnTo>
                  <a:pt x="645" y="176"/>
                </a:lnTo>
                <a:lnTo>
                  <a:pt x="638" y="160"/>
                </a:lnTo>
                <a:lnTo>
                  <a:pt x="627" y="145"/>
                </a:lnTo>
                <a:lnTo>
                  <a:pt x="618" y="131"/>
                </a:lnTo>
                <a:lnTo>
                  <a:pt x="606" y="117"/>
                </a:lnTo>
                <a:lnTo>
                  <a:pt x="594" y="104"/>
                </a:lnTo>
                <a:lnTo>
                  <a:pt x="582" y="91"/>
                </a:lnTo>
                <a:lnTo>
                  <a:pt x="568" y="79"/>
                </a:lnTo>
                <a:lnTo>
                  <a:pt x="553" y="68"/>
                </a:lnTo>
                <a:lnTo>
                  <a:pt x="538" y="57"/>
                </a:lnTo>
                <a:lnTo>
                  <a:pt x="521" y="48"/>
                </a:lnTo>
                <a:lnTo>
                  <a:pt x="505" y="39"/>
                </a:lnTo>
                <a:lnTo>
                  <a:pt x="488" y="31"/>
                </a:lnTo>
                <a:lnTo>
                  <a:pt x="470" y="24"/>
                </a:lnTo>
                <a:lnTo>
                  <a:pt x="452" y="18"/>
                </a:lnTo>
                <a:lnTo>
                  <a:pt x="433" y="12"/>
                </a:lnTo>
                <a:lnTo>
                  <a:pt x="407" y="20"/>
                </a:lnTo>
                <a:lnTo>
                  <a:pt x="381" y="29"/>
                </a:lnTo>
                <a:lnTo>
                  <a:pt x="357" y="40"/>
                </a:lnTo>
                <a:lnTo>
                  <a:pt x="335" y="53"/>
                </a:lnTo>
                <a:lnTo>
                  <a:pt x="313" y="67"/>
                </a:lnTo>
                <a:lnTo>
                  <a:pt x="294" y="82"/>
                </a:lnTo>
                <a:lnTo>
                  <a:pt x="276" y="98"/>
                </a:lnTo>
                <a:lnTo>
                  <a:pt x="258" y="116"/>
                </a:lnTo>
                <a:lnTo>
                  <a:pt x="243" y="135"/>
                </a:lnTo>
                <a:lnTo>
                  <a:pt x="231" y="154"/>
                </a:lnTo>
                <a:lnTo>
                  <a:pt x="219" y="175"/>
                </a:lnTo>
                <a:lnTo>
                  <a:pt x="210" y="197"/>
                </a:lnTo>
                <a:lnTo>
                  <a:pt x="202" y="219"/>
                </a:lnTo>
                <a:lnTo>
                  <a:pt x="196" y="241"/>
                </a:lnTo>
                <a:lnTo>
                  <a:pt x="193" y="264"/>
                </a:lnTo>
                <a:lnTo>
                  <a:pt x="191" y="288"/>
                </a:lnTo>
                <a:lnTo>
                  <a:pt x="0" y="288"/>
                </a:lnTo>
              </a:path>
            </a:pathLst>
          </a:custGeom>
          <a:solidFill>
            <a:srgbClr val="6699FF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9944" name="Freeform 8"/>
          <p:cNvSpPr>
            <a:spLocks/>
          </p:cNvSpPr>
          <p:nvPr/>
        </p:nvSpPr>
        <p:spPr bwMode="auto">
          <a:xfrm rot="246434">
            <a:off x="2146300" y="4554538"/>
            <a:ext cx="1346200" cy="458787"/>
          </a:xfrm>
          <a:custGeom>
            <a:avLst/>
            <a:gdLst>
              <a:gd name="T0" fmla="*/ 1588 w 848"/>
              <a:gd name="T1" fmla="*/ 409575 h 289"/>
              <a:gd name="T2" fmla="*/ 22225 w 848"/>
              <a:gd name="T3" fmla="*/ 322262 h 289"/>
              <a:gd name="T4" fmla="*/ 58738 w 848"/>
              <a:gd name="T5" fmla="*/ 239712 h 289"/>
              <a:gd name="T6" fmla="*/ 109538 w 848"/>
              <a:gd name="T7" fmla="*/ 166687 h 289"/>
              <a:gd name="T8" fmla="*/ 139700 w 848"/>
              <a:gd name="T9" fmla="*/ 134937 h 289"/>
              <a:gd name="T10" fmla="*/ 174625 w 848"/>
              <a:gd name="T11" fmla="*/ 104775 h 289"/>
              <a:gd name="T12" fmla="*/ 211138 w 848"/>
              <a:gd name="T13" fmla="*/ 77787 h 289"/>
              <a:gd name="T14" fmla="*/ 249238 w 848"/>
              <a:gd name="T15" fmla="*/ 55562 h 289"/>
              <a:gd name="T16" fmla="*/ 293688 w 848"/>
              <a:gd name="T17" fmla="*/ 36512 h 289"/>
              <a:gd name="T18" fmla="*/ 336550 w 848"/>
              <a:gd name="T19" fmla="*/ 20637 h 289"/>
              <a:gd name="T20" fmla="*/ 384175 w 848"/>
              <a:gd name="T21" fmla="*/ 9525 h 289"/>
              <a:gd name="T22" fmla="*/ 430213 w 848"/>
              <a:gd name="T23" fmla="*/ 1587 h 289"/>
              <a:gd name="T24" fmla="*/ 481013 w 848"/>
              <a:gd name="T25" fmla="*/ 0 h 289"/>
              <a:gd name="T26" fmla="*/ 792162 w 848"/>
              <a:gd name="T27" fmla="*/ 1587 h 289"/>
              <a:gd name="T28" fmla="*/ 865188 w 848"/>
              <a:gd name="T29" fmla="*/ 12700 h 289"/>
              <a:gd name="T30" fmla="*/ 935038 w 848"/>
              <a:gd name="T31" fmla="*/ 33337 h 289"/>
              <a:gd name="T32" fmla="*/ 1000125 w 848"/>
              <a:gd name="T33" fmla="*/ 65087 h 289"/>
              <a:gd name="T34" fmla="*/ 1060450 w 848"/>
              <a:gd name="T35" fmla="*/ 104775 h 289"/>
              <a:gd name="T36" fmla="*/ 1112838 w 848"/>
              <a:gd name="T37" fmla="*/ 153987 h 289"/>
              <a:gd name="T38" fmla="*/ 1157288 w 848"/>
              <a:gd name="T39" fmla="*/ 209550 h 289"/>
              <a:gd name="T40" fmla="*/ 1193800 w 848"/>
              <a:gd name="T41" fmla="*/ 271462 h 289"/>
              <a:gd name="T42" fmla="*/ 1344613 w 848"/>
              <a:gd name="T43" fmla="*/ 304800 h 289"/>
              <a:gd name="T44" fmla="*/ 795337 w 848"/>
              <a:gd name="T45" fmla="*/ 304800 h 289"/>
              <a:gd name="T46" fmla="*/ 922338 w 848"/>
              <a:gd name="T47" fmla="*/ 279400 h 289"/>
              <a:gd name="T48" fmla="*/ 895350 w 848"/>
              <a:gd name="T49" fmla="*/ 230187 h 289"/>
              <a:gd name="T50" fmla="*/ 865188 w 848"/>
              <a:gd name="T51" fmla="*/ 185737 h 289"/>
              <a:gd name="T52" fmla="*/ 831850 w 848"/>
              <a:gd name="T53" fmla="*/ 144462 h 289"/>
              <a:gd name="T54" fmla="*/ 790575 w 848"/>
              <a:gd name="T55" fmla="*/ 107950 h 289"/>
              <a:gd name="T56" fmla="*/ 744537 w 848"/>
              <a:gd name="T57" fmla="*/ 76200 h 289"/>
              <a:gd name="T58" fmla="*/ 698500 w 848"/>
              <a:gd name="T59" fmla="*/ 49212 h 289"/>
              <a:gd name="T60" fmla="*/ 646113 w 848"/>
              <a:gd name="T61" fmla="*/ 28575 h 289"/>
              <a:gd name="T62" fmla="*/ 581025 w 848"/>
              <a:gd name="T63" fmla="*/ 31750 h 289"/>
              <a:gd name="T64" fmla="*/ 511175 w 848"/>
              <a:gd name="T65" fmla="*/ 63500 h 289"/>
              <a:gd name="T66" fmla="*/ 447675 w 848"/>
              <a:gd name="T67" fmla="*/ 106362 h 289"/>
              <a:gd name="T68" fmla="*/ 393700 w 848"/>
              <a:gd name="T69" fmla="*/ 155575 h 289"/>
              <a:gd name="T70" fmla="*/ 349250 w 848"/>
              <a:gd name="T71" fmla="*/ 214312 h 289"/>
              <a:gd name="T72" fmla="*/ 314325 w 848"/>
              <a:gd name="T73" fmla="*/ 277812 h 289"/>
              <a:gd name="T74" fmla="*/ 290513 w 848"/>
              <a:gd name="T75" fmla="*/ 347662 h 289"/>
              <a:gd name="T76" fmla="*/ 277813 w 848"/>
              <a:gd name="T77" fmla="*/ 419100 h 289"/>
              <a:gd name="T78" fmla="*/ 0 w 848"/>
              <a:gd name="T79" fmla="*/ 457200 h 28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48"/>
              <a:gd name="T121" fmla="*/ 0 h 289"/>
              <a:gd name="T122" fmla="*/ 848 w 848"/>
              <a:gd name="T123" fmla="*/ 289 h 289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48" h="289">
                <a:moveTo>
                  <a:pt x="0" y="288"/>
                </a:moveTo>
                <a:lnTo>
                  <a:pt x="1" y="258"/>
                </a:lnTo>
                <a:lnTo>
                  <a:pt x="7" y="230"/>
                </a:lnTo>
                <a:lnTo>
                  <a:pt x="14" y="203"/>
                </a:lnTo>
                <a:lnTo>
                  <a:pt x="23" y="176"/>
                </a:lnTo>
                <a:lnTo>
                  <a:pt x="37" y="151"/>
                </a:lnTo>
                <a:lnTo>
                  <a:pt x="52" y="127"/>
                </a:lnTo>
                <a:lnTo>
                  <a:pt x="69" y="105"/>
                </a:lnTo>
                <a:lnTo>
                  <a:pt x="79" y="94"/>
                </a:lnTo>
                <a:lnTo>
                  <a:pt x="88" y="85"/>
                </a:lnTo>
                <a:lnTo>
                  <a:pt x="99" y="75"/>
                </a:lnTo>
                <a:lnTo>
                  <a:pt x="110" y="66"/>
                </a:lnTo>
                <a:lnTo>
                  <a:pt x="121" y="57"/>
                </a:lnTo>
                <a:lnTo>
                  <a:pt x="133" y="49"/>
                </a:lnTo>
                <a:lnTo>
                  <a:pt x="145" y="42"/>
                </a:lnTo>
                <a:lnTo>
                  <a:pt x="157" y="35"/>
                </a:lnTo>
                <a:lnTo>
                  <a:pt x="171" y="28"/>
                </a:lnTo>
                <a:lnTo>
                  <a:pt x="185" y="23"/>
                </a:lnTo>
                <a:lnTo>
                  <a:pt x="198" y="18"/>
                </a:lnTo>
                <a:lnTo>
                  <a:pt x="212" y="13"/>
                </a:lnTo>
                <a:lnTo>
                  <a:pt x="227" y="9"/>
                </a:lnTo>
                <a:lnTo>
                  <a:pt x="242" y="6"/>
                </a:lnTo>
                <a:lnTo>
                  <a:pt x="256" y="3"/>
                </a:lnTo>
                <a:lnTo>
                  <a:pt x="271" y="1"/>
                </a:lnTo>
                <a:lnTo>
                  <a:pt x="286" y="0"/>
                </a:lnTo>
                <a:lnTo>
                  <a:pt x="303" y="0"/>
                </a:lnTo>
                <a:lnTo>
                  <a:pt x="475" y="0"/>
                </a:lnTo>
                <a:lnTo>
                  <a:pt x="499" y="1"/>
                </a:lnTo>
                <a:lnTo>
                  <a:pt x="522" y="4"/>
                </a:lnTo>
                <a:lnTo>
                  <a:pt x="545" y="8"/>
                </a:lnTo>
                <a:lnTo>
                  <a:pt x="567" y="14"/>
                </a:lnTo>
                <a:lnTo>
                  <a:pt x="589" y="21"/>
                </a:lnTo>
                <a:lnTo>
                  <a:pt x="611" y="31"/>
                </a:lnTo>
                <a:lnTo>
                  <a:pt x="630" y="41"/>
                </a:lnTo>
                <a:lnTo>
                  <a:pt x="650" y="53"/>
                </a:lnTo>
                <a:lnTo>
                  <a:pt x="668" y="66"/>
                </a:lnTo>
                <a:lnTo>
                  <a:pt x="685" y="81"/>
                </a:lnTo>
                <a:lnTo>
                  <a:pt x="701" y="97"/>
                </a:lnTo>
                <a:lnTo>
                  <a:pt x="715" y="114"/>
                </a:lnTo>
                <a:lnTo>
                  <a:pt x="729" y="132"/>
                </a:lnTo>
                <a:lnTo>
                  <a:pt x="741" y="151"/>
                </a:lnTo>
                <a:lnTo>
                  <a:pt x="752" y="171"/>
                </a:lnTo>
                <a:lnTo>
                  <a:pt x="760" y="192"/>
                </a:lnTo>
                <a:lnTo>
                  <a:pt x="847" y="192"/>
                </a:lnTo>
                <a:lnTo>
                  <a:pt x="691" y="288"/>
                </a:lnTo>
                <a:lnTo>
                  <a:pt x="501" y="192"/>
                </a:lnTo>
                <a:lnTo>
                  <a:pt x="587" y="192"/>
                </a:lnTo>
                <a:lnTo>
                  <a:pt x="581" y="176"/>
                </a:lnTo>
                <a:lnTo>
                  <a:pt x="574" y="160"/>
                </a:lnTo>
                <a:lnTo>
                  <a:pt x="564" y="145"/>
                </a:lnTo>
                <a:lnTo>
                  <a:pt x="556" y="131"/>
                </a:lnTo>
                <a:lnTo>
                  <a:pt x="545" y="117"/>
                </a:lnTo>
                <a:lnTo>
                  <a:pt x="535" y="104"/>
                </a:lnTo>
                <a:lnTo>
                  <a:pt x="524" y="91"/>
                </a:lnTo>
                <a:lnTo>
                  <a:pt x="512" y="79"/>
                </a:lnTo>
                <a:lnTo>
                  <a:pt x="498" y="68"/>
                </a:lnTo>
                <a:lnTo>
                  <a:pt x="484" y="57"/>
                </a:lnTo>
                <a:lnTo>
                  <a:pt x="469" y="48"/>
                </a:lnTo>
                <a:lnTo>
                  <a:pt x="455" y="39"/>
                </a:lnTo>
                <a:lnTo>
                  <a:pt x="440" y="31"/>
                </a:lnTo>
                <a:lnTo>
                  <a:pt x="423" y="24"/>
                </a:lnTo>
                <a:lnTo>
                  <a:pt x="407" y="18"/>
                </a:lnTo>
                <a:lnTo>
                  <a:pt x="389" y="12"/>
                </a:lnTo>
                <a:lnTo>
                  <a:pt x="366" y="20"/>
                </a:lnTo>
                <a:lnTo>
                  <a:pt x="343" y="29"/>
                </a:lnTo>
                <a:lnTo>
                  <a:pt x="322" y="40"/>
                </a:lnTo>
                <a:lnTo>
                  <a:pt x="301" y="53"/>
                </a:lnTo>
                <a:lnTo>
                  <a:pt x="282" y="67"/>
                </a:lnTo>
                <a:lnTo>
                  <a:pt x="265" y="82"/>
                </a:lnTo>
                <a:lnTo>
                  <a:pt x="248" y="98"/>
                </a:lnTo>
                <a:lnTo>
                  <a:pt x="233" y="116"/>
                </a:lnTo>
                <a:lnTo>
                  <a:pt x="220" y="135"/>
                </a:lnTo>
                <a:lnTo>
                  <a:pt x="208" y="154"/>
                </a:lnTo>
                <a:lnTo>
                  <a:pt x="198" y="175"/>
                </a:lnTo>
                <a:lnTo>
                  <a:pt x="190" y="197"/>
                </a:lnTo>
                <a:lnTo>
                  <a:pt x="183" y="219"/>
                </a:lnTo>
                <a:lnTo>
                  <a:pt x="178" y="241"/>
                </a:lnTo>
                <a:lnTo>
                  <a:pt x="175" y="264"/>
                </a:lnTo>
                <a:lnTo>
                  <a:pt x="174" y="288"/>
                </a:lnTo>
                <a:lnTo>
                  <a:pt x="0" y="288"/>
                </a:lnTo>
              </a:path>
            </a:pathLst>
          </a:custGeom>
          <a:solidFill>
            <a:srgbClr val="6699FF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059113" y="5084763"/>
            <a:ext cx="2219325" cy="650875"/>
          </a:xfrm>
          <a:prstGeom prst="rect">
            <a:avLst/>
          </a:prstGeom>
          <a:noFill/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b="1"/>
              <a:t>CADENA RESPIRATORIA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715000" y="2514600"/>
            <a:ext cx="1771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3851275" y="2420938"/>
            <a:ext cx="1457325" cy="650875"/>
          </a:xfrm>
          <a:prstGeom prst="rect">
            <a:avLst/>
          </a:prstGeom>
          <a:noFill/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b="1"/>
              <a:t>CICLO DE KREBS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DEGRADACION DEL GLUCOGENO </a:t>
            </a:r>
            <a:r>
              <a:rPr lang="es-ES" sz="3200" b="1" smtClean="0">
                <a:solidFill>
                  <a:srgbClr val="0000FF"/>
                </a:solidFill>
              </a:rPr>
              <a:t>GLUCOGENOLISIS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s-ES" sz="2800" smtClean="0"/>
          </a:p>
          <a:p>
            <a:pPr eaLnBrk="1" hangingPunct="1"/>
            <a:endParaRPr lang="es-ES" sz="2800" smtClean="0"/>
          </a:p>
        </p:txBody>
      </p:sp>
      <p:sp>
        <p:nvSpPr>
          <p:cNvPr id="9220" name="Text Box 4" descr="20%"/>
          <p:cNvSpPr txBox="1">
            <a:spLocks noChangeArrowheads="1"/>
          </p:cNvSpPr>
          <p:nvPr/>
        </p:nvSpPr>
        <p:spPr bwMode="auto">
          <a:xfrm>
            <a:off x="539750" y="1628775"/>
            <a:ext cx="8280400" cy="494188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s-ES" sz="2400" b="1">
                <a:solidFill>
                  <a:schemeClr val="accent2"/>
                </a:solidFill>
                <a:cs typeface="Arial" charset="0"/>
              </a:rPr>
              <a:t>SE ACTIVA CUANDO LA CELULA NECESITA ENERGIA Y NO DISPONE DE GLUCOSA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s-ES_tradnl" sz="2400" b="1">
              <a:solidFill>
                <a:schemeClr val="accent2"/>
              </a:solidFill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s-ES_tradnl" sz="2400" b="1">
                <a:solidFill>
                  <a:schemeClr val="accent2"/>
                </a:solidFill>
                <a:cs typeface="Arial" charset="0"/>
              </a:rPr>
              <a:t>TIENE LUGAR EN EL CITOPLASMA DE LAS CELULAS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s-ES_tradnl" sz="2400" b="1">
              <a:solidFill>
                <a:schemeClr val="accent2"/>
              </a:solidFill>
              <a:cs typeface="Arial" charset="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s-ES_tradnl" sz="2400" b="1">
                <a:solidFill>
                  <a:schemeClr val="accent2"/>
                </a:solidFill>
                <a:cs typeface="Arial" charset="0"/>
              </a:rPr>
              <a:t>ES UN PROCESO MUY ACTIVO EN HIGADO Y MUSCULO ESQUELETICO</a:t>
            </a:r>
            <a:endParaRPr lang="es-ES" sz="2400" b="1">
              <a:solidFill>
                <a:schemeClr val="accent2"/>
              </a:solidFill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s-ES" sz="2400" b="1">
              <a:solidFill>
                <a:schemeClr val="accent2"/>
              </a:solidFill>
              <a:cs typeface="Arial" charset="0"/>
            </a:endParaRP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</a:pPr>
            <a:endParaRPr lang="es-ES" sz="2400" b="1">
              <a:solidFill>
                <a:srgbClr val="FF0000"/>
              </a:solidFill>
              <a:cs typeface="Arial" charset="0"/>
            </a:endParaRPr>
          </a:p>
          <a:p>
            <a:pPr marL="342900" indent="-342900">
              <a:spcBef>
                <a:spcPct val="50000"/>
              </a:spcBef>
            </a:pPr>
            <a:endParaRPr lang="es-ES" sz="2400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0" grpId="0" animBg="1"/>
      <p:bldP spid="9220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788" y="276225"/>
            <a:ext cx="8226425" cy="1139825"/>
          </a:xfrm>
          <a:gradFill rotWithShape="1">
            <a:gsLst>
              <a:gs pos="0">
                <a:srgbClr val="666666"/>
              </a:gs>
              <a:gs pos="50000">
                <a:srgbClr val="DDDDDD"/>
              </a:gs>
              <a:gs pos="100000">
                <a:srgbClr val="666666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algn="r" eaLnBrk="1" hangingPunct="1"/>
            <a:r>
              <a:rPr lang="es-ES" dirty="0" smtClean="0"/>
              <a:t>Procedencia de la </a:t>
            </a:r>
            <a:r>
              <a:rPr lang="es-ES" dirty="0" err="1" smtClean="0"/>
              <a:t>Acetil-CoA</a:t>
            </a:r>
            <a:endParaRPr lang="es-ES" dirty="0" smtClean="0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348038" y="4349750"/>
            <a:ext cx="2219325" cy="454025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 u="sng">
                <a:solidFill>
                  <a:schemeClr val="bg1"/>
                </a:solidFill>
              </a:rPr>
              <a:t>ACETIL-CoA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5487988" y="3055938"/>
            <a:ext cx="21304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Aminoácidos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220788" y="3132138"/>
            <a:ext cx="18256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PIRUVATO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144588" y="5494338"/>
            <a:ext cx="24352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" sz="2400" b="1">
                <a:solidFill>
                  <a:schemeClr val="accent2"/>
                </a:solidFill>
              </a:rPr>
              <a:t>-Oxidación de ácidos grasos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5716588" y="5494338"/>
            <a:ext cx="18256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Cuerpos cetónicos</a:t>
            </a:r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3048000" y="3663950"/>
            <a:ext cx="533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H="1">
            <a:off x="5564188" y="3624263"/>
            <a:ext cx="530225" cy="612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 flipV="1">
            <a:off x="2868613" y="4916488"/>
            <a:ext cx="663575" cy="466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H="1" flipV="1">
            <a:off x="5729288" y="4799013"/>
            <a:ext cx="657225" cy="4730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992188" y="1760538"/>
            <a:ext cx="19018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</a:rPr>
              <a:t>Hidratos de Carbono</a:t>
            </a:r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1905000" y="26670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H="1">
            <a:off x="3200400" y="3352800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REQUIERE DE DOS REACCIONES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8FDBB"/>
          </a:solidFill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s-ES" smtClean="0"/>
          </a:p>
          <a:p>
            <a:pPr marL="609600" indent="-609600" eaLnBrk="1" hangingPunct="1"/>
            <a:r>
              <a:rPr lang="es-ES" b="1" smtClean="0"/>
              <a:t>Eliminación de GLUCOSA del extremo no reductor </a:t>
            </a:r>
            <a:r>
              <a:rPr lang="es-ES" b="1" smtClean="0">
                <a:solidFill>
                  <a:srgbClr val="FF0000"/>
                </a:solidFill>
              </a:rPr>
              <a:t>(uniones </a:t>
            </a:r>
            <a:r>
              <a:rPr lang="es-ES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b="1" smtClean="0">
                <a:solidFill>
                  <a:srgbClr val="FF0000"/>
                </a:solidFill>
              </a:rPr>
              <a:t>-1,4)</a:t>
            </a:r>
          </a:p>
          <a:p>
            <a:pPr marL="609600" indent="-609600" eaLnBrk="1" hangingPunct="1">
              <a:buFontTx/>
              <a:buNone/>
            </a:pPr>
            <a:endParaRPr lang="es-ES" b="1" smtClean="0">
              <a:solidFill>
                <a:srgbClr val="FF0000"/>
              </a:solidFill>
            </a:endParaRPr>
          </a:p>
          <a:p>
            <a:pPr marL="609600" indent="-609600" eaLnBrk="1" hangingPunct="1"/>
            <a:r>
              <a:rPr lang="es-ES" b="1" smtClean="0"/>
              <a:t>Hidrólisis de los enlaces glucosídicos en los puntos de ramificación </a:t>
            </a:r>
            <a:r>
              <a:rPr lang="es-ES" b="1" smtClean="0">
                <a:solidFill>
                  <a:srgbClr val="FF0000"/>
                </a:solidFill>
              </a:rPr>
              <a:t>(uniones </a:t>
            </a:r>
            <a:r>
              <a:rPr lang="es-ES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b="1" smtClean="0">
                <a:solidFill>
                  <a:srgbClr val="FF0000"/>
                </a:solidFill>
              </a:rPr>
              <a:t>-1,6)</a:t>
            </a:r>
          </a:p>
          <a:p>
            <a:pPr marL="609600" indent="-609600" eaLnBrk="1" hangingPunct="1"/>
            <a:endParaRPr lang="es-E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200" b="1" smtClean="0"/>
              <a:t>Enzimas que intervienen en el proceso de degradación del GLUCOGENO</a:t>
            </a:r>
            <a:endParaRPr lang="es-ES" sz="3200" b="1" smtClean="0"/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827088" y="1989138"/>
            <a:ext cx="5329237" cy="52863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/>
              <a:t>GLUCOGENO FOSFORILASA</a:t>
            </a:r>
            <a:endParaRPr lang="es-ES" sz="2800" b="1" i="1"/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755650" y="3357563"/>
            <a:ext cx="5329238" cy="52863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/>
              <a:t>AMILO-</a:t>
            </a:r>
            <a:r>
              <a:rPr lang="es-ES_tradnl" sz="2800" b="1" i="1">
                <a:latin typeface="Symbol" pitchFamily="18" charset="2"/>
              </a:rPr>
              <a:t>a</a:t>
            </a:r>
            <a:r>
              <a:rPr lang="es-ES_tradnl" sz="2800" b="1" i="1"/>
              <a:t> (1,6) GLUCOSIDASA</a:t>
            </a:r>
            <a:endParaRPr lang="es-ES" sz="2800" b="1" i="1"/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84213" y="5013325"/>
            <a:ext cx="4319587" cy="528638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i="1"/>
              <a:t>FOSFOGLUCOMUTASA</a:t>
            </a:r>
            <a:endParaRPr lang="es-ES" sz="28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 descr="20%"/>
          <p:cNvSpPr txBox="1">
            <a:spLocks noChangeArrowheads="1"/>
          </p:cNvSpPr>
          <p:nvPr/>
        </p:nvSpPr>
        <p:spPr bwMode="auto">
          <a:xfrm>
            <a:off x="250825" y="4797425"/>
            <a:ext cx="8605838" cy="158273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s-ES" sz="2400" b="1">
                <a:cs typeface="Arial" charset="0"/>
              </a:rPr>
              <a:t>GLUCOGENO</a:t>
            </a:r>
            <a:r>
              <a:rPr lang="es-ES" sz="2400" b="1" baseline="-25000">
                <a:cs typeface="Arial" charset="0"/>
              </a:rPr>
              <a:t>n </a:t>
            </a:r>
            <a:r>
              <a:rPr lang="es-ES" sz="2400" b="1">
                <a:cs typeface="Arial" charset="0"/>
              </a:rPr>
              <a:t>+  Pi</a:t>
            </a:r>
            <a:r>
              <a:rPr lang="es-ES" sz="2400" b="1" baseline="-25000">
                <a:cs typeface="Arial" charset="0"/>
              </a:rPr>
              <a:t>               </a:t>
            </a:r>
            <a:r>
              <a:rPr lang="es-ES" sz="2400" b="1">
                <a:cs typeface="Arial" charset="0"/>
              </a:rPr>
              <a:t>GLUCOGENO n-1  + GLUCOSA</a:t>
            </a: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REACCIONES DE LA GLUCOGENOLISIS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5732462"/>
          </a:xfrm>
        </p:spPr>
        <p:txBody>
          <a:bodyPr/>
          <a:lstStyle/>
          <a:p>
            <a:pPr eaLnBrk="1" hangingPunct="1"/>
            <a:r>
              <a:rPr lang="es-ES" sz="2800" b="1" i="1" smtClean="0">
                <a:solidFill>
                  <a:srgbClr val="FF0000"/>
                </a:solidFill>
              </a:rPr>
              <a:t>GLUCOGENO FOSFORILASA</a:t>
            </a:r>
          </a:p>
          <a:p>
            <a:pPr eaLnBrk="1" hangingPunct="1"/>
            <a:endParaRPr lang="es-ES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sz="2800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es-ES" sz="2800" b="1" i="1" smtClean="0">
                <a:solidFill>
                  <a:srgbClr val="FF0000"/>
                </a:solidFill>
              </a:rPr>
              <a:t>AMILO- </a:t>
            </a:r>
            <a:r>
              <a:rPr lang="es-ES" sz="2800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sz="2800" b="1" smtClean="0">
                <a:solidFill>
                  <a:srgbClr val="FF0000"/>
                </a:solidFill>
              </a:rPr>
              <a:t>(1,6)-GLUCOSIDASA</a:t>
            </a:r>
          </a:p>
        </p:txBody>
      </p:sp>
      <p:sp>
        <p:nvSpPr>
          <p:cNvPr id="10245" name="Text Box 5" descr="20%"/>
          <p:cNvSpPr txBox="1">
            <a:spLocks noChangeArrowheads="1"/>
          </p:cNvSpPr>
          <p:nvPr/>
        </p:nvSpPr>
        <p:spPr bwMode="auto">
          <a:xfrm>
            <a:off x="323850" y="1700213"/>
            <a:ext cx="8748713" cy="1582737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s-ES" sz="2400" b="1">
                <a:cs typeface="Arial" charset="0"/>
              </a:rPr>
              <a:t>GLUCOGENO</a:t>
            </a:r>
            <a:r>
              <a:rPr lang="es-ES" sz="2400" b="1" baseline="-25000">
                <a:cs typeface="Arial" charset="0"/>
              </a:rPr>
              <a:t>n </a:t>
            </a:r>
            <a:r>
              <a:rPr lang="es-ES" sz="2400" b="1">
                <a:cs typeface="Arial" charset="0"/>
              </a:rPr>
              <a:t>+  Pi        GLUCOGENOn-1  + GLUCOSA-1-P</a:t>
            </a: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b="1">
              <a:cs typeface="Arial" charset="0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348038" y="2492375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 rot="954990">
            <a:off x="3419475" y="2852738"/>
            <a:ext cx="22082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400" b="1">
                <a:solidFill>
                  <a:srgbClr val="0000FF"/>
                </a:solidFill>
                <a:cs typeface="Arial" charset="0"/>
              </a:rPr>
              <a:t>-1,4</a:t>
            </a: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203575" y="558958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 rot="954990">
            <a:off x="3413125" y="5975350"/>
            <a:ext cx="235585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400" b="1">
                <a:solidFill>
                  <a:srgbClr val="0000FF"/>
                </a:solidFill>
                <a:cs typeface="Arial" charset="0"/>
              </a:rPr>
              <a:t>-1,6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68313" y="3573463"/>
            <a:ext cx="7704137" cy="528637"/>
          </a:xfrm>
          <a:prstGeom prst="rect">
            <a:avLst/>
          </a:prstGeom>
          <a:solidFill>
            <a:srgbClr val="A2FA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i="1">
                <a:solidFill>
                  <a:schemeClr val="accent2"/>
                </a:solidFill>
                <a:cs typeface="Arial" charset="0"/>
              </a:rPr>
              <a:t>SE ELIMINA UN PUNTO DE RAMIFICACIÓN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build="p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</a:blip>
          <a:srcRect l="5124" b="51225"/>
          <a:stretch>
            <a:fillRect/>
          </a:stretch>
        </p:blipFill>
        <p:spPr bwMode="auto">
          <a:xfrm>
            <a:off x="250825" y="2205038"/>
            <a:ext cx="46450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78" name="Rectangle 54" descr="25%"/>
          <p:cNvSpPr>
            <a:spLocks noGrp="1" noChangeArrowheads="1"/>
          </p:cNvSpPr>
          <p:nvPr>
            <p:ph type="title"/>
          </p:nvPr>
        </p:nvSpPr>
        <p:spPr>
          <a:pattFill prst="pct25">
            <a:fgClr>
              <a:srgbClr val="00FF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MX" sz="3200" b="1" dirty="0" smtClean="0"/>
              <a:t>MECANISMO DE DEGRADACION DEL GLUCOGENO</a:t>
            </a:r>
            <a:endParaRPr lang="es-ES" sz="3200" b="1" dirty="0" smtClean="0"/>
          </a:p>
        </p:txBody>
      </p:sp>
      <p:pic>
        <p:nvPicPr>
          <p:cNvPr id="13316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</a:blip>
          <a:srcRect l="15381" t="48775"/>
          <a:stretch>
            <a:fillRect/>
          </a:stretch>
        </p:blipFill>
        <p:spPr bwMode="auto">
          <a:xfrm>
            <a:off x="4851400" y="1844675"/>
            <a:ext cx="42926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6"/>
          <p:cNvSpPr txBox="1">
            <a:spLocks noChangeArrowheads="1"/>
          </p:cNvSpPr>
          <p:nvPr/>
        </p:nvSpPr>
        <p:spPr bwMode="auto">
          <a:xfrm>
            <a:off x="250825" y="1892295"/>
            <a:ext cx="2233613" cy="822325"/>
          </a:xfrm>
          <a:prstGeom prst="rect">
            <a:avLst/>
          </a:prstGeom>
          <a:solidFill>
            <a:srgbClr val="D5FF5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/>
              <a:t>EXTREMO NO REDUCTOR</a:t>
            </a:r>
            <a:endParaRPr lang="es-ES" sz="2400" dirty="0"/>
          </a:p>
        </p:txBody>
      </p:sp>
      <p:sp>
        <p:nvSpPr>
          <p:cNvPr id="13318" name="Text Box 57"/>
          <p:cNvSpPr txBox="1">
            <a:spLocks noChangeArrowheads="1"/>
          </p:cNvSpPr>
          <p:nvPr/>
        </p:nvSpPr>
        <p:spPr bwMode="auto">
          <a:xfrm>
            <a:off x="1116013" y="3644900"/>
            <a:ext cx="3455987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Molécula de glucógeno</a:t>
            </a:r>
            <a:endParaRPr lang="es-ES" sz="2400"/>
          </a:p>
        </p:txBody>
      </p:sp>
      <p:sp>
        <p:nvSpPr>
          <p:cNvPr id="13319" name="Text Box 58"/>
          <p:cNvSpPr txBox="1">
            <a:spLocks noChangeArrowheads="1"/>
          </p:cNvSpPr>
          <p:nvPr/>
        </p:nvSpPr>
        <p:spPr bwMode="auto">
          <a:xfrm>
            <a:off x="250825" y="4076700"/>
            <a:ext cx="2233613" cy="822325"/>
          </a:xfrm>
          <a:prstGeom prst="rect">
            <a:avLst/>
          </a:prstGeom>
          <a:solidFill>
            <a:srgbClr val="F8FD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i="1"/>
              <a:t>Glucógeno fosforilasa</a:t>
            </a:r>
            <a:endParaRPr lang="es-ES" sz="2400" i="1"/>
          </a:p>
        </p:txBody>
      </p:sp>
      <p:sp>
        <p:nvSpPr>
          <p:cNvPr id="13320" name="Line 59"/>
          <p:cNvSpPr>
            <a:spLocks noChangeShapeType="1"/>
          </p:cNvSpPr>
          <p:nvPr/>
        </p:nvSpPr>
        <p:spPr bwMode="auto">
          <a:xfrm>
            <a:off x="2555875" y="40052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Text Box 60"/>
          <p:cNvSpPr txBox="1">
            <a:spLocks noChangeArrowheads="1"/>
          </p:cNvSpPr>
          <p:nvPr/>
        </p:nvSpPr>
        <p:spPr bwMode="auto">
          <a:xfrm>
            <a:off x="179388" y="5851525"/>
            <a:ext cx="22336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rgbClr val="0000FF"/>
                </a:solidFill>
              </a:rPr>
              <a:t>Glu-1-P</a:t>
            </a:r>
            <a:endParaRPr lang="es-ES" sz="2400" b="1">
              <a:solidFill>
                <a:srgbClr val="0000FF"/>
              </a:solidFill>
            </a:endParaRPr>
          </a:p>
        </p:txBody>
      </p:sp>
      <p:sp>
        <p:nvSpPr>
          <p:cNvPr id="13322" name="Text Box 61"/>
          <p:cNvSpPr txBox="1">
            <a:spLocks noChangeArrowheads="1"/>
          </p:cNvSpPr>
          <p:nvPr/>
        </p:nvSpPr>
        <p:spPr bwMode="auto">
          <a:xfrm>
            <a:off x="7848600" y="2214554"/>
            <a:ext cx="1295400" cy="82232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/>
              <a:t>uniones </a:t>
            </a:r>
            <a:r>
              <a:rPr lang="es-ES_tradnl" sz="2400" dirty="0">
                <a:latin typeface="Symbol" pitchFamily="18" charset="2"/>
              </a:rPr>
              <a:t>a</a:t>
            </a:r>
            <a:r>
              <a:rPr lang="es-ES_tradnl" sz="2400" dirty="0"/>
              <a:t>-1,6</a:t>
            </a:r>
            <a:endParaRPr lang="es-ES" sz="2400" dirty="0"/>
          </a:p>
        </p:txBody>
      </p:sp>
      <p:sp>
        <p:nvSpPr>
          <p:cNvPr id="13323" name="Text Box 62"/>
          <p:cNvSpPr txBox="1">
            <a:spLocks noChangeArrowheads="1"/>
          </p:cNvSpPr>
          <p:nvPr/>
        </p:nvSpPr>
        <p:spPr bwMode="auto">
          <a:xfrm>
            <a:off x="5292725" y="1989138"/>
            <a:ext cx="2233613" cy="822325"/>
          </a:xfrm>
          <a:prstGeom prst="rect">
            <a:avLst/>
          </a:prstGeom>
          <a:solidFill>
            <a:srgbClr val="F8FD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i="1"/>
              <a:t>Glucógeno transferasa</a:t>
            </a:r>
            <a:endParaRPr lang="es-ES"/>
          </a:p>
        </p:txBody>
      </p:sp>
      <p:sp>
        <p:nvSpPr>
          <p:cNvPr id="13324" name="Text Box 63"/>
          <p:cNvSpPr txBox="1">
            <a:spLocks noChangeArrowheads="1"/>
          </p:cNvSpPr>
          <p:nvPr/>
        </p:nvSpPr>
        <p:spPr bwMode="auto">
          <a:xfrm>
            <a:off x="4786314" y="3714752"/>
            <a:ext cx="2001849" cy="1107996"/>
          </a:xfrm>
          <a:prstGeom prst="rect">
            <a:avLst/>
          </a:prstGeom>
          <a:solidFill>
            <a:srgbClr val="F8FDB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ES_tradnl" sz="2400" i="1" dirty="0" smtClean="0"/>
          </a:p>
          <a:p>
            <a:r>
              <a:rPr lang="es-ES_tradnl" sz="2400" i="1" dirty="0" err="1" smtClean="0"/>
              <a:t>Glucosidasa</a:t>
            </a:r>
            <a:endParaRPr lang="es-ES_tradnl" sz="2400" i="1" dirty="0"/>
          </a:p>
          <a:p>
            <a:endParaRPr lang="es-ES" dirty="0"/>
          </a:p>
        </p:txBody>
      </p:sp>
      <p:sp>
        <p:nvSpPr>
          <p:cNvPr id="13325" name="Text Box 64"/>
          <p:cNvSpPr txBox="1">
            <a:spLocks noChangeArrowheads="1"/>
          </p:cNvSpPr>
          <p:nvPr/>
        </p:nvSpPr>
        <p:spPr bwMode="auto">
          <a:xfrm>
            <a:off x="7524750" y="4221163"/>
            <a:ext cx="14398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>
                <a:solidFill>
                  <a:srgbClr val="0000FF"/>
                </a:solidFill>
              </a:rPr>
              <a:t>Glucosa</a:t>
            </a:r>
            <a:endParaRPr lang="es-ES"/>
          </a:p>
        </p:txBody>
      </p:sp>
      <p:sp>
        <p:nvSpPr>
          <p:cNvPr id="13326" name="Rectangle 65"/>
          <p:cNvSpPr>
            <a:spLocks noChangeArrowheads="1"/>
          </p:cNvSpPr>
          <p:nvPr/>
        </p:nvSpPr>
        <p:spPr bwMode="auto">
          <a:xfrm>
            <a:off x="5076825" y="5445125"/>
            <a:ext cx="3240088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327" name="Line 66"/>
          <p:cNvSpPr>
            <a:spLocks noChangeShapeType="1"/>
          </p:cNvSpPr>
          <p:nvPr/>
        </p:nvSpPr>
        <p:spPr bwMode="auto">
          <a:xfrm>
            <a:off x="6732588" y="37893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3714744" y="2571744"/>
            <a:ext cx="1143008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16 Rectángulo"/>
          <p:cNvSpPr/>
          <p:nvPr/>
        </p:nvSpPr>
        <p:spPr>
          <a:xfrm>
            <a:off x="4857752" y="1714488"/>
            <a:ext cx="4286248" cy="45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REGULACION DE LA GLUCOGENOLISIS</a:t>
            </a:r>
          </a:p>
        </p:txBody>
      </p:sp>
      <p:sp>
        <p:nvSpPr>
          <p:cNvPr id="11267" name="Rectangle 3" descr="50%"/>
          <p:cNvSpPr>
            <a:spLocks noGrp="1" noChangeArrowheads="1"/>
          </p:cNvSpPr>
          <p:nvPr>
            <p:ph type="body" idx="1"/>
          </p:nvPr>
        </p:nvSpPr>
        <p:spPr>
          <a:xfrm>
            <a:off x="457200" y="3429000"/>
            <a:ext cx="8229600" cy="30956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lphaLcParenR"/>
            </a:pPr>
            <a:r>
              <a:rPr lang="es-ES" sz="2800" b="1" dirty="0" smtClean="0">
                <a:solidFill>
                  <a:srgbClr val="0000FF"/>
                </a:solidFill>
              </a:rPr>
              <a:t>REGULACION ALOSTERICA: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       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" sz="2800" b="1" dirty="0" smtClean="0"/>
              <a:t>      Intervienen MODULADORES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z="2800" b="1" dirty="0" smtClean="0"/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b) REGULACION COVALENTE</a:t>
            </a: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        </a:t>
            </a:r>
            <a:r>
              <a:rPr lang="es-ES" sz="2800" b="1" dirty="0" smtClean="0"/>
              <a:t>Intervienen HORMONAS</a:t>
            </a: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    </a:t>
            </a:r>
            <a:endParaRPr lang="es-ES" sz="2800" dirty="0" smtClean="0"/>
          </a:p>
        </p:txBody>
      </p:sp>
      <p:sp>
        <p:nvSpPr>
          <p:cNvPr id="4" name="3 Elipse"/>
          <p:cNvSpPr/>
          <p:nvPr/>
        </p:nvSpPr>
        <p:spPr>
          <a:xfrm>
            <a:off x="642910" y="1500174"/>
            <a:ext cx="8143932" cy="17859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i="1" dirty="0" err="1" smtClean="0"/>
              <a:t>gg</a:t>
            </a:r>
            <a:r>
              <a:rPr lang="es-AR" sz="2800" b="1" i="1" dirty="0" err="1" smtClean="0">
                <a:solidFill>
                  <a:schemeClr val="tx1"/>
                </a:solidFill>
              </a:rPr>
              <a:t>GLUCOGENO</a:t>
            </a:r>
            <a:r>
              <a:rPr lang="es-AR" sz="2800" b="1" i="1" dirty="0" smtClean="0">
                <a:solidFill>
                  <a:schemeClr val="tx1"/>
                </a:solidFill>
              </a:rPr>
              <a:t> FOSFORILASA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 descr="50%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2"/>
            <a:ext cx="8229600" cy="49244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lphaLcParenR"/>
            </a:pPr>
            <a:r>
              <a:rPr lang="es-ES" sz="2800" b="1" smtClean="0">
                <a:solidFill>
                  <a:srgbClr val="0000FF"/>
                </a:solidFill>
              </a:rPr>
              <a:t>REGULACION ALOSTERICA</a:t>
            </a:r>
            <a:r>
              <a:rPr lang="es-ES" sz="2800" b="1" smtClean="0">
                <a:solidFill>
                  <a:schemeClr val="accent2"/>
                </a:solidFill>
              </a:rPr>
              <a:t> : </a:t>
            </a:r>
            <a:r>
              <a:rPr lang="es-ES" sz="2800" b="1" smtClean="0">
                <a:solidFill>
                  <a:srgbClr val="FF0000"/>
                </a:solidFill>
              </a:rPr>
              <a:t>AMP</a:t>
            </a:r>
            <a:r>
              <a:rPr lang="es-ES" sz="2800" b="1" smtClean="0">
                <a:solidFill>
                  <a:schemeClr val="accent2"/>
                </a:solidFill>
              </a:rPr>
              <a:t>/ATP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z="2800" b="1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sz="2800" b="1" smtClean="0">
                <a:solidFill>
                  <a:srgbClr val="0000FF"/>
                </a:solidFill>
              </a:rPr>
              <a:t>b)</a:t>
            </a:r>
            <a:r>
              <a:rPr lang="es-ES" sz="2800" b="1" smtClean="0">
                <a:solidFill>
                  <a:schemeClr val="accent2"/>
                </a:solidFill>
              </a:rPr>
              <a:t> </a:t>
            </a:r>
            <a:r>
              <a:rPr lang="es-ES" sz="2800" b="1" smtClean="0">
                <a:solidFill>
                  <a:srgbClr val="0000FF"/>
                </a:solidFill>
              </a:rPr>
              <a:t>REGULACION HORMONAL</a:t>
            </a:r>
            <a:r>
              <a:rPr lang="es-ES" sz="2800" b="1" smtClean="0">
                <a:solidFill>
                  <a:schemeClr val="accent2"/>
                </a:solidFill>
              </a:rPr>
              <a:t>: Intervienen 3 hormonas</a:t>
            </a:r>
          </a:p>
          <a:p>
            <a:pPr marL="609600" indent="-609600" eaLnBrk="1" hangingPunct="1">
              <a:lnSpc>
                <a:spcPct val="145000"/>
              </a:lnSpc>
              <a:buFontTx/>
              <a:buNone/>
            </a:pPr>
            <a:r>
              <a:rPr lang="es-ES" sz="2800" smtClean="0"/>
              <a:t>	1)</a:t>
            </a:r>
            <a:r>
              <a:rPr lang="es-ES" sz="2800" smtClean="0">
                <a:solidFill>
                  <a:schemeClr val="accent2"/>
                </a:solidFill>
              </a:rPr>
              <a:t>INSULINA</a:t>
            </a:r>
            <a:r>
              <a:rPr lang="es-ES" sz="28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z="28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 	2) </a:t>
            </a:r>
            <a:r>
              <a:rPr lang="es-ES" sz="2800" smtClean="0">
                <a:solidFill>
                  <a:srgbClr val="FF0000"/>
                </a:solidFill>
              </a:rPr>
              <a:t>GLUCAGON </a:t>
            </a:r>
            <a:r>
              <a:rPr lang="es-ES" sz="2800" smtClean="0"/>
              <a:t>(Hepatocito)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z="28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sz="2800" smtClean="0"/>
              <a:t> 	3) </a:t>
            </a:r>
            <a:r>
              <a:rPr lang="es-ES" sz="2800" smtClean="0">
                <a:solidFill>
                  <a:srgbClr val="FF0000"/>
                </a:solidFill>
              </a:rPr>
              <a:t>ADRENALINA</a:t>
            </a:r>
            <a:r>
              <a:rPr lang="es-ES" sz="2800" smtClean="0"/>
              <a:t> (Células musculares)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810</Words>
  <Application>Microsoft Office PowerPoint</Application>
  <PresentationFormat>Presentación en pantalla (4:3)</PresentationFormat>
  <Paragraphs>292</Paragraphs>
  <Slides>30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Diseño predeterminado</vt:lpstr>
      <vt:lpstr>METABOLISMO DEL GLUCOGENO</vt:lpstr>
      <vt:lpstr>Estructura del glucógeno</vt:lpstr>
      <vt:lpstr>DEGRADACION DEL GLUCOGENO GLUCOGENOLISIS</vt:lpstr>
      <vt:lpstr>REQUIERE DE DOS REACCIONES</vt:lpstr>
      <vt:lpstr>Enzimas que intervienen en el proceso de degradación del GLUCOGENO</vt:lpstr>
      <vt:lpstr>REACCIONES DE LA GLUCOGENOLISIS</vt:lpstr>
      <vt:lpstr>MECANISMO DE DEGRADACION DEL GLUCOGENO</vt:lpstr>
      <vt:lpstr>REGULACION DE LA GLUCOGENOLISIS</vt:lpstr>
      <vt:lpstr>Diapositiva 9</vt:lpstr>
      <vt:lpstr>Regulacion covalente de la GLUCOGENO FOSFORILASA</vt:lpstr>
      <vt:lpstr>Esquema de la regulacion covalente de la glucógeno fosforilasa</vt:lpstr>
      <vt:lpstr>Diapositiva 12</vt:lpstr>
      <vt:lpstr>Cuando y como se regula en HIGADO??</vt:lpstr>
      <vt:lpstr>Diapositiva 14</vt:lpstr>
      <vt:lpstr>COMO SE REGULA EN MUSCULO??</vt:lpstr>
      <vt:lpstr>Biosintesis de carbohidratos</vt:lpstr>
      <vt:lpstr> BIOSINTESIS DE GLUCOGENO GLUCOGENO-GENESIS </vt:lpstr>
      <vt:lpstr>GLUCOGENOGENESIS</vt:lpstr>
      <vt:lpstr>Diapositiva 19</vt:lpstr>
      <vt:lpstr>Diapositiva 20</vt:lpstr>
      <vt:lpstr>Diapositiva 21</vt:lpstr>
      <vt:lpstr>FORMACION DE UDP-Glucosa</vt:lpstr>
      <vt:lpstr>REACCION DE LA GLUCOGENO SINTASA</vt:lpstr>
      <vt:lpstr>Gasto Energético en la Glucógeno-génesis</vt:lpstr>
      <vt:lpstr>Regulacion de la Glucógenogenesis</vt:lpstr>
      <vt:lpstr>Regulación Hormonal de la     GLUCÓGENO-GENESIS</vt:lpstr>
      <vt:lpstr>Diapositiva 27</vt:lpstr>
      <vt:lpstr>La biosíntesis y degradación están coordinadamente reguladas</vt:lpstr>
      <vt:lpstr> DESTINO DE LOS PRODUCTOS DE LA DESCARBOXILACION OXIDATIVA DE PIRUVATO </vt:lpstr>
      <vt:lpstr>Procedencia de la Acetil-CoA</vt:lpstr>
    </vt:vector>
  </TitlesOfParts>
  <Company>Uso 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Irma</cp:lastModifiedBy>
  <cp:revision>43</cp:revision>
  <dcterms:created xsi:type="dcterms:W3CDTF">2011-09-06T13:15:38Z</dcterms:created>
  <dcterms:modified xsi:type="dcterms:W3CDTF">2013-09-18T19:41:54Z</dcterms:modified>
</cp:coreProperties>
</file>